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44" r:id="rId2"/>
    <p:sldMasterId id="2147483756" r:id="rId3"/>
  </p:sldMasterIdLst>
  <p:notesMasterIdLst>
    <p:notesMasterId r:id="rId102"/>
  </p:notesMasterIdLst>
  <p:sldIdLst>
    <p:sldId id="260" r:id="rId4"/>
    <p:sldId id="267" r:id="rId5"/>
    <p:sldId id="266" r:id="rId6"/>
    <p:sldId id="263" r:id="rId7"/>
    <p:sldId id="264" r:id="rId8"/>
    <p:sldId id="265" r:id="rId9"/>
    <p:sldId id="268" r:id="rId10"/>
    <p:sldId id="269" r:id="rId11"/>
    <p:sldId id="270" r:id="rId12"/>
    <p:sldId id="271" r:id="rId13"/>
    <p:sldId id="324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86" r:id="rId22"/>
    <p:sldId id="280" r:id="rId23"/>
    <p:sldId id="281" r:id="rId24"/>
    <p:sldId id="285" r:id="rId25"/>
    <p:sldId id="282" r:id="rId26"/>
    <p:sldId id="283" r:id="rId27"/>
    <p:sldId id="284" r:id="rId28"/>
    <p:sldId id="279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319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88" r:id="rId51"/>
    <p:sldId id="389" r:id="rId52"/>
    <p:sldId id="364" r:id="rId53"/>
    <p:sldId id="421" r:id="rId54"/>
    <p:sldId id="420" r:id="rId55"/>
    <p:sldId id="422" r:id="rId56"/>
    <p:sldId id="318" r:id="rId57"/>
    <p:sldId id="479" r:id="rId58"/>
    <p:sldId id="480" r:id="rId59"/>
    <p:sldId id="481" r:id="rId60"/>
    <p:sldId id="482" r:id="rId61"/>
    <p:sldId id="483" r:id="rId62"/>
    <p:sldId id="484" r:id="rId63"/>
    <p:sldId id="485" r:id="rId64"/>
    <p:sldId id="486" r:id="rId65"/>
    <p:sldId id="487" r:id="rId66"/>
    <p:sldId id="488" r:id="rId67"/>
    <p:sldId id="489" r:id="rId68"/>
    <p:sldId id="490" r:id="rId69"/>
    <p:sldId id="491" r:id="rId70"/>
    <p:sldId id="492" r:id="rId71"/>
    <p:sldId id="493" r:id="rId72"/>
    <p:sldId id="494" r:id="rId73"/>
    <p:sldId id="497" r:id="rId74"/>
    <p:sldId id="496" r:id="rId75"/>
    <p:sldId id="454" r:id="rId76"/>
    <p:sldId id="455" r:id="rId77"/>
    <p:sldId id="456" r:id="rId78"/>
    <p:sldId id="457" r:id="rId79"/>
    <p:sldId id="458" r:id="rId80"/>
    <p:sldId id="459" r:id="rId81"/>
    <p:sldId id="460" r:id="rId82"/>
    <p:sldId id="461" r:id="rId83"/>
    <p:sldId id="462" r:id="rId84"/>
    <p:sldId id="463" r:id="rId85"/>
    <p:sldId id="464" r:id="rId86"/>
    <p:sldId id="465" r:id="rId87"/>
    <p:sldId id="466" r:id="rId88"/>
    <p:sldId id="467" r:id="rId89"/>
    <p:sldId id="468" r:id="rId90"/>
    <p:sldId id="469" r:id="rId91"/>
    <p:sldId id="470" r:id="rId92"/>
    <p:sldId id="471" r:id="rId93"/>
    <p:sldId id="472" r:id="rId94"/>
    <p:sldId id="473" r:id="rId95"/>
    <p:sldId id="474" r:id="rId96"/>
    <p:sldId id="475" r:id="rId97"/>
    <p:sldId id="476" r:id="rId98"/>
    <p:sldId id="477" r:id="rId99"/>
    <p:sldId id="478" r:id="rId100"/>
    <p:sldId id="323" r:id="rId10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oseong Choi" initials="yC" lastIdx="1" clrIdx="0">
    <p:extLst>
      <p:ext uri="{19B8F6BF-5375-455C-9EA6-DF929625EA0E}">
        <p15:presenceInfo xmlns="" xmlns:p15="http://schemas.microsoft.com/office/powerpoint/2012/main" userId="4a746377099b3d2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56" autoAdjust="0"/>
    <p:restoredTop sz="94660"/>
  </p:normalViewPr>
  <p:slideViewPr>
    <p:cSldViewPr>
      <p:cViewPr varScale="1">
        <p:scale>
          <a:sx n="102" d="100"/>
          <a:sy n="102" d="100"/>
        </p:scale>
        <p:origin x="-216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07" Type="http://schemas.openxmlformats.org/officeDocument/2006/relationships/tableStyles" Target="tableStyles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commentAuthors" Target="commentAuthor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38C255-ABDF-4ECA-BEE0-CD5BE211952D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65F38955-5ED1-4AE8-805F-A0F8E42DE856}">
      <dgm:prSet phldrT="[텍스트]"/>
      <dgm:spPr/>
      <dgm:t>
        <a:bodyPr/>
        <a:lstStyle/>
        <a:p>
          <a:pPr latinLnBrk="1"/>
          <a:r>
            <a: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SHA256</a:t>
          </a:r>
          <a:endParaRPr lang="ko-KR" altLang="en-US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6AD5AB4C-3576-442B-B1F1-4578CD1AD8E1}" type="parTrans" cxnId="{B9BD4808-98FF-4A28-8CFA-EA04E9B1BE90}">
      <dgm:prSet/>
      <dgm:spPr/>
      <dgm:t>
        <a:bodyPr/>
        <a:lstStyle/>
        <a:p>
          <a:pPr latinLnBrk="1"/>
          <a:endParaRPr lang="ko-KR" altLang="en-US"/>
        </a:p>
      </dgm:t>
    </dgm:pt>
    <dgm:pt modelId="{90BE2D78-A1A9-4973-A958-84380791EA7C}" type="sibTrans" cxnId="{B9BD4808-98FF-4A28-8CFA-EA04E9B1BE90}">
      <dgm:prSet/>
      <dgm:spPr/>
      <dgm:t>
        <a:bodyPr/>
        <a:lstStyle/>
        <a:p>
          <a:pPr latinLnBrk="1"/>
          <a:endParaRPr lang="ko-KR" altLang="en-US"/>
        </a:p>
      </dgm:t>
    </dgm:pt>
    <dgm:pt modelId="{EC06226B-FFEF-4CDA-9786-44368980F7D5}">
      <dgm:prSet phldrT="[텍스트]"/>
      <dgm:spPr/>
      <dgm:t>
        <a:bodyPr/>
        <a:lstStyle/>
        <a:p>
          <a:pPr latinLnBrk="1"/>
          <a:r>
            <a:rPr lang="en-US" altLang="ko-KR" dirty="0" err="1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BCrypt</a:t>
          </a:r>
          <a:endParaRPr lang="ko-KR" altLang="en-US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F5CD2D13-358C-4AAA-9070-5278203CE1A1}" type="parTrans" cxnId="{ED1A8250-10EF-4646-BAB5-9877E5068596}">
      <dgm:prSet/>
      <dgm:spPr/>
      <dgm:t>
        <a:bodyPr/>
        <a:lstStyle/>
        <a:p>
          <a:pPr latinLnBrk="1"/>
          <a:endParaRPr lang="ko-KR" altLang="en-US"/>
        </a:p>
      </dgm:t>
    </dgm:pt>
    <dgm:pt modelId="{73FC4BC9-CBE1-47DC-B862-6AD305A2045D}" type="sibTrans" cxnId="{ED1A8250-10EF-4646-BAB5-9877E5068596}">
      <dgm:prSet/>
      <dgm:spPr/>
      <dgm:t>
        <a:bodyPr/>
        <a:lstStyle/>
        <a:p>
          <a:pPr latinLnBrk="1"/>
          <a:endParaRPr lang="ko-KR" altLang="en-US"/>
        </a:p>
      </dgm:t>
    </dgm:pt>
    <dgm:pt modelId="{7A455485-3FE9-49A2-8E2E-31FEFA37E292}">
      <dgm:prSet phldrT="[텍스트]"/>
      <dgm:spPr/>
      <dgm:t>
        <a:bodyPr/>
        <a:lstStyle/>
        <a:p>
          <a:pPr latinLnBrk="1"/>
          <a:r>
            <a: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DB</a:t>
          </a:r>
          <a:r>
            <a:rPr lang="ko-KR" altLang="en-US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저장</a:t>
          </a:r>
          <a:endParaRPr lang="ko-KR" altLang="en-US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D2366E1D-9126-482B-ACFF-1E05A0314E1B}" type="parTrans" cxnId="{1B63DC58-4F1E-4AE8-A252-D78E37E5A6C2}">
      <dgm:prSet/>
      <dgm:spPr/>
      <dgm:t>
        <a:bodyPr/>
        <a:lstStyle/>
        <a:p>
          <a:pPr latinLnBrk="1"/>
          <a:endParaRPr lang="ko-KR" altLang="en-US"/>
        </a:p>
      </dgm:t>
    </dgm:pt>
    <dgm:pt modelId="{2659F7E7-E16B-4A4F-AC14-4CC7E82296C0}" type="sibTrans" cxnId="{1B63DC58-4F1E-4AE8-A252-D78E37E5A6C2}">
      <dgm:prSet/>
      <dgm:spPr/>
      <dgm:t>
        <a:bodyPr/>
        <a:lstStyle/>
        <a:p>
          <a:pPr latinLnBrk="1"/>
          <a:endParaRPr lang="ko-KR" altLang="en-US"/>
        </a:p>
      </dgm:t>
    </dgm:pt>
    <dgm:pt modelId="{27B00C1D-F3A0-4FC4-9D62-238003C14B3C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암호 입력</a:t>
          </a:r>
          <a:endParaRPr lang="ko-KR" altLang="en-US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7237ECD1-41CD-4571-9F29-76970E3ACE95}" type="parTrans" cxnId="{AB835F62-96F3-4CF0-955B-10837EE55606}">
      <dgm:prSet/>
      <dgm:spPr/>
      <dgm:t>
        <a:bodyPr/>
        <a:lstStyle/>
        <a:p>
          <a:pPr latinLnBrk="1"/>
          <a:endParaRPr lang="ko-KR" altLang="en-US"/>
        </a:p>
      </dgm:t>
    </dgm:pt>
    <dgm:pt modelId="{C5978807-7D8C-4B52-AD58-C7A9FE2D1374}" type="sibTrans" cxnId="{AB835F62-96F3-4CF0-955B-10837EE55606}">
      <dgm:prSet/>
      <dgm:spPr/>
      <dgm:t>
        <a:bodyPr/>
        <a:lstStyle/>
        <a:p>
          <a:pPr latinLnBrk="1"/>
          <a:endParaRPr lang="ko-KR" altLang="en-US"/>
        </a:p>
      </dgm:t>
    </dgm:pt>
    <dgm:pt modelId="{2FC8F1E7-E38A-49D9-9071-7FC6D182B2BD}" type="pres">
      <dgm:prSet presAssocID="{CF38C255-ABDF-4ECA-BEE0-CD5BE211952D}" presName="Name0" presStyleCnt="0">
        <dgm:presLayoutVars>
          <dgm:dir/>
          <dgm:animLvl val="lvl"/>
          <dgm:resizeHandles val="exact"/>
        </dgm:presLayoutVars>
      </dgm:prSet>
      <dgm:spPr/>
    </dgm:pt>
    <dgm:pt modelId="{1DEB34DF-D1A9-41FB-B13B-009886A616D3}" type="pres">
      <dgm:prSet presAssocID="{27B00C1D-F3A0-4FC4-9D62-238003C14B3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0F3358-6599-4605-9147-EA519E9C3EDB}" type="pres">
      <dgm:prSet presAssocID="{C5978807-7D8C-4B52-AD58-C7A9FE2D1374}" presName="parTxOnlySpace" presStyleCnt="0"/>
      <dgm:spPr/>
    </dgm:pt>
    <dgm:pt modelId="{65C1BE98-63AA-4A1F-9A42-691471565E35}" type="pres">
      <dgm:prSet presAssocID="{65F38955-5ED1-4AE8-805F-A0F8E42DE856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8BD6AAD-C960-4EB3-A643-E79F93D68064}" type="pres">
      <dgm:prSet presAssocID="{90BE2D78-A1A9-4973-A958-84380791EA7C}" presName="parTxOnlySpace" presStyleCnt="0"/>
      <dgm:spPr/>
    </dgm:pt>
    <dgm:pt modelId="{133E4B6B-B966-4B09-86BA-39C1EA8C1275}" type="pres">
      <dgm:prSet presAssocID="{EC06226B-FFEF-4CDA-9786-44368980F7D5}" presName="parTxOnly" presStyleLbl="node1" presStyleIdx="2" presStyleCnt="4" custLinFactNeighborY="202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06AE31C-E03D-42EA-BAA8-312E0BE15968}" type="pres">
      <dgm:prSet presAssocID="{73FC4BC9-CBE1-47DC-B862-6AD305A2045D}" presName="parTxOnlySpace" presStyleCnt="0"/>
      <dgm:spPr/>
    </dgm:pt>
    <dgm:pt modelId="{84DE2586-289E-4B0F-A23C-0742C6578479}" type="pres">
      <dgm:prSet presAssocID="{7A455485-3FE9-49A2-8E2E-31FEFA37E292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1B63DC58-4F1E-4AE8-A252-D78E37E5A6C2}" srcId="{CF38C255-ABDF-4ECA-BEE0-CD5BE211952D}" destId="{7A455485-3FE9-49A2-8E2E-31FEFA37E292}" srcOrd="3" destOrd="0" parTransId="{D2366E1D-9126-482B-ACFF-1E05A0314E1B}" sibTransId="{2659F7E7-E16B-4A4F-AC14-4CC7E82296C0}"/>
    <dgm:cxn modelId="{FDBF319E-70E6-4FC6-99C6-AAF8C5BB9EDC}" type="presOf" srcId="{CF38C255-ABDF-4ECA-BEE0-CD5BE211952D}" destId="{2FC8F1E7-E38A-49D9-9071-7FC6D182B2BD}" srcOrd="0" destOrd="0" presId="urn:microsoft.com/office/officeart/2005/8/layout/chevron1"/>
    <dgm:cxn modelId="{ED1A8250-10EF-4646-BAB5-9877E5068596}" srcId="{CF38C255-ABDF-4ECA-BEE0-CD5BE211952D}" destId="{EC06226B-FFEF-4CDA-9786-44368980F7D5}" srcOrd="2" destOrd="0" parTransId="{F5CD2D13-358C-4AAA-9070-5278203CE1A1}" sibTransId="{73FC4BC9-CBE1-47DC-B862-6AD305A2045D}"/>
    <dgm:cxn modelId="{737EE2EF-0769-4FA0-B820-6280521291A5}" type="presOf" srcId="{EC06226B-FFEF-4CDA-9786-44368980F7D5}" destId="{133E4B6B-B966-4B09-86BA-39C1EA8C1275}" srcOrd="0" destOrd="0" presId="urn:microsoft.com/office/officeart/2005/8/layout/chevron1"/>
    <dgm:cxn modelId="{B9BD4808-98FF-4A28-8CFA-EA04E9B1BE90}" srcId="{CF38C255-ABDF-4ECA-BEE0-CD5BE211952D}" destId="{65F38955-5ED1-4AE8-805F-A0F8E42DE856}" srcOrd="1" destOrd="0" parTransId="{6AD5AB4C-3576-442B-B1F1-4578CD1AD8E1}" sibTransId="{90BE2D78-A1A9-4973-A958-84380791EA7C}"/>
    <dgm:cxn modelId="{28AA9697-A7DA-41A3-9892-09BAA7E62CEA}" type="presOf" srcId="{65F38955-5ED1-4AE8-805F-A0F8E42DE856}" destId="{65C1BE98-63AA-4A1F-9A42-691471565E35}" srcOrd="0" destOrd="0" presId="urn:microsoft.com/office/officeart/2005/8/layout/chevron1"/>
    <dgm:cxn modelId="{09B058FE-C877-470C-884A-07B8FAE66FFA}" type="presOf" srcId="{7A455485-3FE9-49A2-8E2E-31FEFA37E292}" destId="{84DE2586-289E-4B0F-A23C-0742C6578479}" srcOrd="0" destOrd="0" presId="urn:microsoft.com/office/officeart/2005/8/layout/chevron1"/>
    <dgm:cxn modelId="{AB835F62-96F3-4CF0-955B-10837EE55606}" srcId="{CF38C255-ABDF-4ECA-BEE0-CD5BE211952D}" destId="{27B00C1D-F3A0-4FC4-9D62-238003C14B3C}" srcOrd="0" destOrd="0" parTransId="{7237ECD1-41CD-4571-9F29-76970E3ACE95}" sibTransId="{C5978807-7D8C-4B52-AD58-C7A9FE2D1374}"/>
    <dgm:cxn modelId="{F5DEB363-6F35-4D2B-89AF-AF619B571C0A}" type="presOf" srcId="{27B00C1D-F3A0-4FC4-9D62-238003C14B3C}" destId="{1DEB34DF-D1A9-41FB-B13B-009886A616D3}" srcOrd="0" destOrd="0" presId="urn:microsoft.com/office/officeart/2005/8/layout/chevron1"/>
    <dgm:cxn modelId="{4D4DBB5A-B582-4E2A-8846-E29DFEDA4600}" type="presParOf" srcId="{2FC8F1E7-E38A-49D9-9071-7FC6D182B2BD}" destId="{1DEB34DF-D1A9-41FB-B13B-009886A616D3}" srcOrd="0" destOrd="0" presId="urn:microsoft.com/office/officeart/2005/8/layout/chevron1"/>
    <dgm:cxn modelId="{3E897E4B-CFC4-4187-BA37-1735A6F1FDF2}" type="presParOf" srcId="{2FC8F1E7-E38A-49D9-9071-7FC6D182B2BD}" destId="{410F3358-6599-4605-9147-EA519E9C3EDB}" srcOrd="1" destOrd="0" presId="urn:microsoft.com/office/officeart/2005/8/layout/chevron1"/>
    <dgm:cxn modelId="{D491A84A-2E3C-4638-917B-CBF6BA2B432C}" type="presParOf" srcId="{2FC8F1E7-E38A-49D9-9071-7FC6D182B2BD}" destId="{65C1BE98-63AA-4A1F-9A42-691471565E35}" srcOrd="2" destOrd="0" presId="urn:microsoft.com/office/officeart/2005/8/layout/chevron1"/>
    <dgm:cxn modelId="{258ACCEC-108A-416E-BBA7-17D8FC2698BA}" type="presParOf" srcId="{2FC8F1E7-E38A-49D9-9071-7FC6D182B2BD}" destId="{88BD6AAD-C960-4EB3-A643-E79F93D68064}" srcOrd="3" destOrd="0" presId="urn:microsoft.com/office/officeart/2005/8/layout/chevron1"/>
    <dgm:cxn modelId="{F755E1C5-C842-4638-9FA6-131E2F06343C}" type="presParOf" srcId="{2FC8F1E7-E38A-49D9-9071-7FC6D182B2BD}" destId="{133E4B6B-B966-4B09-86BA-39C1EA8C1275}" srcOrd="4" destOrd="0" presId="urn:microsoft.com/office/officeart/2005/8/layout/chevron1"/>
    <dgm:cxn modelId="{0AA689BA-D8FF-4858-8908-4CBE39025A3F}" type="presParOf" srcId="{2FC8F1E7-E38A-49D9-9071-7FC6D182B2BD}" destId="{106AE31C-E03D-42EA-BAA8-312E0BE15968}" srcOrd="5" destOrd="0" presId="urn:microsoft.com/office/officeart/2005/8/layout/chevron1"/>
    <dgm:cxn modelId="{687272BF-4DD8-4B9A-B9CF-F237F7093B9C}" type="presParOf" srcId="{2FC8F1E7-E38A-49D9-9071-7FC6D182B2BD}" destId="{84DE2586-289E-4B0F-A23C-0742C6578479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2C70F6-40C8-4D9C-84F3-7C7EB3B933CF}" type="doc">
      <dgm:prSet loTypeId="urn:microsoft.com/office/officeart/2005/8/layout/orgChart1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AB63427D-1235-4079-8A71-FEF895B9A219}">
      <dgm:prSet phldrT="[텍스트]"/>
      <dgm:spPr/>
      <dgm:t>
        <a:bodyPr/>
        <a:lstStyle/>
        <a:p>
          <a:pPr latinLnBrk="1"/>
          <a:r>
            <a:rPr lang="en-US" altLang="ko-KR" dirty="0" smtClean="0"/>
            <a:t>Tomcat</a:t>
          </a:r>
          <a:endParaRPr lang="ko-KR" altLang="en-US" dirty="0"/>
        </a:p>
      </dgm:t>
    </dgm:pt>
    <dgm:pt modelId="{BB1D2689-5ECB-429F-A23C-3AF0D9CD048F}" type="parTrans" cxnId="{25013045-2A54-40EA-B9BF-449833F53319}">
      <dgm:prSet/>
      <dgm:spPr/>
      <dgm:t>
        <a:bodyPr/>
        <a:lstStyle/>
        <a:p>
          <a:pPr latinLnBrk="1"/>
          <a:endParaRPr lang="ko-KR" altLang="en-US"/>
        </a:p>
      </dgm:t>
    </dgm:pt>
    <dgm:pt modelId="{F262F323-B005-41E8-81E4-020511389022}" type="sibTrans" cxnId="{25013045-2A54-40EA-B9BF-449833F53319}">
      <dgm:prSet/>
      <dgm:spPr/>
      <dgm:t>
        <a:bodyPr/>
        <a:lstStyle/>
        <a:p>
          <a:pPr latinLnBrk="1"/>
          <a:endParaRPr lang="ko-KR" altLang="en-US"/>
        </a:p>
      </dgm:t>
    </dgm:pt>
    <dgm:pt modelId="{32D88D62-16B3-4D67-95C1-CF83E7C48DED}">
      <dgm:prSet phldrT="[텍스트]"/>
      <dgm:spPr/>
      <dgm:t>
        <a:bodyPr/>
        <a:lstStyle/>
        <a:p>
          <a:pPr latinLnBrk="1"/>
          <a:r>
            <a:rPr lang="en-US" altLang="ko-KR" dirty="0" smtClean="0"/>
            <a:t>upload context</a:t>
          </a:r>
          <a:endParaRPr lang="ko-KR" altLang="en-US" dirty="0"/>
        </a:p>
      </dgm:t>
    </dgm:pt>
    <dgm:pt modelId="{BB49ED61-FD82-42CD-8871-0E125A90AE57}" type="parTrans" cxnId="{17CE7883-9668-40D9-BADD-926B1CA5CFB0}">
      <dgm:prSet/>
      <dgm:spPr/>
      <dgm:t>
        <a:bodyPr/>
        <a:lstStyle/>
        <a:p>
          <a:pPr latinLnBrk="1"/>
          <a:endParaRPr lang="ko-KR" altLang="en-US"/>
        </a:p>
      </dgm:t>
    </dgm:pt>
    <dgm:pt modelId="{742EF7EE-EFBD-4789-86D5-9B706B892438}" type="sibTrans" cxnId="{17CE7883-9668-40D9-BADD-926B1CA5CFB0}">
      <dgm:prSet/>
      <dgm:spPr/>
      <dgm:t>
        <a:bodyPr/>
        <a:lstStyle/>
        <a:p>
          <a:pPr latinLnBrk="1"/>
          <a:endParaRPr lang="ko-KR" altLang="en-US"/>
        </a:p>
      </dgm:t>
    </dgm:pt>
    <dgm:pt modelId="{0797A86B-A3F8-4B66-AFED-70D98B653BA1}">
      <dgm:prSet phldrT="[텍스트]"/>
      <dgm:spPr/>
      <dgm:t>
        <a:bodyPr/>
        <a:lstStyle/>
        <a:p>
          <a:pPr latinLnBrk="1"/>
          <a:r>
            <a:rPr lang="en-US" altLang="ko-KR" dirty="0" smtClean="0"/>
            <a:t>/upload/</a:t>
          </a:r>
          <a:r>
            <a:rPr lang="en-US" altLang="ko-KR" dirty="0" err="1" smtClean="0"/>
            <a:t>gigabox</a:t>
          </a:r>
          <a:endParaRPr lang="ko-KR" altLang="en-US" dirty="0"/>
        </a:p>
      </dgm:t>
    </dgm:pt>
    <dgm:pt modelId="{44CBF0B7-509E-40BD-8D66-90E0743DE958}" type="parTrans" cxnId="{AA364159-B855-4444-8440-D125EDCFE9FC}">
      <dgm:prSet/>
      <dgm:spPr/>
      <dgm:t>
        <a:bodyPr/>
        <a:lstStyle/>
        <a:p>
          <a:pPr latinLnBrk="1"/>
          <a:endParaRPr lang="ko-KR" altLang="en-US"/>
        </a:p>
      </dgm:t>
    </dgm:pt>
    <dgm:pt modelId="{9254E015-2ADB-4A60-94CA-5165F283D36B}" type="sibTrans" cxnId="{AA364159-B855-4444-8440-D125EDCFE9FC}">
      <dgm:prSet/>
      <dgm:spPr/>
      <dgm:t>
        <a:bodyPr/>
        <a:lstStyle/>
        <a:p>
          <a:pPr latinLnBrk="1"/>
          <a:endParaRPr lang="ko-KR" altLang="en-US"/>
        </a:p>
      </dgm:t>
    </dgm:pt>
    <dgm:pt modelId="{264D1F9C-E7C7-42D6-9057-F7A8E7072FC4}">
      <dgm:prSet phldrT="[텍스트]"/>
      <dgm:spPr/>
      <dgm:t>
        <a:bodyPr/>
        <a:lstStyle/>
        <a:p>
          <a:pPr latinLnBrk="1"/>
          <a:r>
            <a:rPr lang="en-US" altLang="ko-KR" dirty="0" smtClean="0"/>
            <a:t>movie</a:t>
          </a:r>
          <a:endParaRPr lang="ko-KR" altLang="en-US" dirty="0"/>
        </a:p>
      </dgm:t>
    </dgm:pt>
    <dgm:pt modelId="{34736103-BB3E-46CC-8F70-E42CB0EF2208}" type="parTrans" cxnId="{844B28B8-C234-4FEB-97A2-076619965020}">
      <dgm:prSet/>
      <dgm:spPr/>
      <dgm:t>
        <a:bodyPr/>
        <a:lstStyle/>
        <a:p>
          <a:pPr latinLnBrk="1"/>
          <a:endParaRPr lang="ko-KR" altLang="en-US"/>
        </a:p>
      </dgm:t>
    </dgm:pt>
    <dgm:pt modelId="{EBE5DC31-93A2-4CC0-BAE3-EA07FA7C1B93}" type="sibTrans" cxnId="{844B28B8-C234-4FEB-97A2-076619965020}">
      <dgm:prSet/>
      <dgm:spPr/>
      <dgm:t>
        <a:bodyPr/>
        <a:lstStyle/>
        <a:p>
          <a:pPr latinLnBrk="1"/>
          <a:endParaRPr lang="ko-KR" altLang="en-US"/>
        </a:p>
      </dgm:t>
    </dgm:pt>
    <dgm:pt modelId="{CDB81427-3A02-429C-80D6-3F7D2BC289A2}">
      <dgm:prSet phldrT="[텍스트]"/>
      <dgm:spPr/>
      <dgm:t>
        <a:bodyPr/>
        <a:lstStyle/>
        <a:p>
          <a:pPr latinLnBrk="1"/>
          <a:r>
            <a:rPr lang="en-US" altLang="ko-KR" dirty="0" smtClean="0"/>
            <a:t>branch</a:t>
          </a:r>
          <a:endParaRPr lang="ko-KR" altLang="en-US" dirty="0"/>
        </a:p>
      </dgm:t>
    </dgm:pt>
    <dgm:pt modelId="{52E45EEB-AD48-4852-B25B-04B5B6C170E9}" type="parTrans" cxnId="{D1A06809-D00C-4D57-AB63-4794AC0A0DEE}">
      <dgm:prSet/>
      <dgm:spPr/>
      <dgm:t>
        <a:bodyPr/>
        <a:lstStyle/>
        <a:p>
          <a:pPr latinLnBrk="1"/>
          <a:endParaRPr lang="ko-KR" altLang="en-US"/>
        </a:p>
      </dgm:t>
    </dgm:pt>
    <dgm:pt modelId="{9B06F83F-992D-4550-9D50-2155E345F2D9}" type="sibTrans" cxnId="{D1A06809-D00C-4D57-AB63-4794AC0A0DEE}">
      <dgm:prSet/>
      <dgm:spPr/>
      <dgm:t>
        <a:bodyPr/>
        <a:lstStyle/>
        <a:p>
          <a:pPr latinLnBrk="1"/>
          <a:endParaRPr lang="ko-KR" altLang="en-US"/>
        </a:p>
      </dgm:t>
    </dgm:pt>
    <dgm:pt modelId="{3EAFF6A8-4D33-4A4A-95A5-A0C0896EDFD5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movieroom</a:t>
          </a:r>
          <a:endParaRPr lang="ko-KR" altLang="en-US" dirty="0"/>
        </a:p>
      </dgm:t>
    </dgm:pt>
    <dgm:pt modelId="{85685937-1A02-4BDB-AF17-E3153BADA088}" type="parTrans" cxnId="{E2B61575-12AD-4BF8-8150-0A4DAA63DE89}">
      <dgm:prSet/>
      <dgm:spPr/>
      <dgm:t>
        <a:bodyPr/>
        <a:lstStyle/>
        <a:p>
          <a:pPr latinLnBrk="1"/>
          <a:endParaRPr lang="ko-KR" altLang="en-US"/>
        </a:p>
      </dgm:t>
    </dgm:pt>
    <dgm:pt modelId="{43DCC88A-756F-4963-BD15-3EE11827790F}" type="sibTrans" cxnId="{E2B61575-12AD-4BF8-8150-0A4DAA63DE89}">
      <dgm:prSet/>
      <dgm:spPr/>
      <dgm:t>
        <a:bodyPr/>
        <a:lstStyle/>
        <a:p>
          <a:pPr latinLnBrk="1"/>
          <a:endParaRPr lang="ko-KR" altLang="en-US"/>
        </a:p>
      </dgm:t>
    </dgm:pt>
    <dgm:pt modelId="{6864B730-4B06-4D37-90CF-1D69790C3FF8}">
      <dgm:prSet phldrT="[텍스트]"/>
      <dgm:spPr/>
      <dgm:t>
        <a:bodyPr/>
        <a:lstStyle/>
        <a:p>
          <a:pPr latinLnBrk="1"/>
          <a:r>
            <a:rPr lang="en-US" altLang="ko-KR" dirty="0" smtClean="0"/>
            <a:t>poster</a:t>
          </a:r>
          <a:endParaRPr lang="ko-KR" altLang="en-US" dirty="0"/>
        </a:p>
      </dgm:t>
    </dgm:pt>
    <dgm:pt modelId="{3DEDE035-51B1-469B-B15E-1ECF8B8A8DAB}" type="parTrans" cxnId="{22AE20B4-4E35-45A2-ABC3-D81E7AF4B8B6}">
      <dgm:prSet/>
      <dgm:spPr/>
      <dgm:t>
        <a:bodyPr/>
        <a:lstStyle/>
        <a:p>
          <a:pPr latinLnBrk="1"/>
          <a:endParaRPr lang="ko-KR" altLang="en-US"/>
        </a:p>
      </dgm:t>
    </dgm:pt>
    <dgm:pt modelId="{1C4675C4-A839-4511-99F6-CB5736AE3479}" type="sibTrans" cxnId="{22AE20B4-4E35-45A2-ABC3-D81E7AF4B8B6}">
      <dgm:prSet/>
      <dgm:spPr/>
      <dgm:t>
        <a:bodyPr/>
        <a:lstStyle/>
        <a:p>
          <a:pPr latinLnBrk="1"/>
          <a:endParaRPr lang="ko-KR" altLang="en-US"/>
        </a:p>
      </dgm:t>
    </dgm:pt>
    <dgm:pt modelId="{1CA94E86-478E-4EAB-97E0-D25836238B72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steelcut</a:t>
          </a:r>
          <a:endParaRPr lang="ko-KR" altLang="en-US" dirty="0"/>
        </a:p>
      </dgm:t>
    </dgm:pt>
    <dgm:pt modelId="{A35733FF-3B73-42FB-9AE0-365038892304}" type="parTrans" cxnId="{41DF5993-43C7-4B42-95B1-A8E83151DC59}">
      <dgm:prSet/>
      <dgm:spPr/>
      <dgm:t>
        <a:bodyPr/>
        <a:lstStyle/>
        <a:p>
          <a:pPr latinLnBrk="1"/>
          <a:endParaRPr lang="ko-KR" altLang="en-US"/>
        </a:p>
      </dgm:t>
    </dgm:pt>
    <dgm:pt modelId="{FF66015B-C376-4CCC-B28D-5888DADB724A}" type="sibTrans" cxnId="{41DF5993-43C7-4B42-95B1-A8E83151DC59}">
      <dgm:prSet/>
      <dgm:spPr/>
      <dgm:t>
        <a:bodyPr/>
        <a:lstStyle/>
        <a:p>
          <a:pPr latinLnBrk="1"/>
          <a:endParaRPr lang="ko-KR" altLang="en-US"/>
        </a:p>
      </dgm:t>
    </dgm:pt>
    <dgm:pt modelId="{8F05400A-609F-4608-9B13-803FF71353B0}">
      <dgm:prSet phldrT="[텍스트]"/>
      <dgm:spPr/>
      <dgm:t>
        <a:bodyPr/>
        <a:lstStyle/>
        <a:p>
          <a:pPr latinLnBrk="1"/>
          <a:r>
            <a:rPr lang="en-US" altLang="ko-KR" dirty="0" smtClean="0"/>
            <a:t>trailer</a:t>
          </a:r>
          <a:endParaRPr lang="ko-KR" altLang="en-US" dirty="0"/>
        </a:p>
      </dgm:t>
    </dgm:pt>
    <dgm:pt modelId="{DCE3CD22-8D28-4B16-B513-86DE01E7DD24}" type="parTrans" cxnId="{E93248C9-F738-4611-9B72-289839D0D492}">
      <dgm:prSet/>
      <dgm:spPr/>
      <dgm:t>
        <a:bodyPr/>
        <a:lstStyle/>
        <a:p>
          <a:pPr latinLnBrk="1"/>
          <a:endParaRPr lang="ko-KR" altLang="en-US"/>
        </a:p>
      </dgm:t>
    </dgm:pt>
    <dgm:pt modelId="{33CA1A95-DBCA-4687-9405-DB8FA181E9D0}" type="sibTrans" cxnId="{E93248C9-F738-4611-9B72-289839D0D492}">
      <dgm:prSet/>
      <dgm:spPr/>
      <dgm:t>
        <a:bodyPr/>
        <a:lstStyle/>
        <a:p>
          <a:pPr latinLnBrk="1"/>
          <a:endParaRPr lang="ko-KR" altLang="en-US"/>
        </a:p>
      </dgm:t>
    </dgm:pt>
    <dgm:pt modelId="{76CAE27C-31A8-42A7-9053-2EB30484F8BA}" type="pres">
      <dgm:prSet presAssocID="{182C70F6-40C8-4D9C-84F3-7C7EB3B933C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B347834-2E91-420A-9618-7E14B725BFDE}" type="pres">
      <dgm:prSet presAssocID="{AB63427D-1235-4079-8A71-FEF895B9A219}" presName="hierRoot1" presStyleCnt="0">
        <dgm:presLayoutVars>
          <dgm:hierBranch val="init"/>
        </dgm:presLayoutVars>
      </dgm:prSet>
      <dgm:spPr/>
    </dgm:pt>
    <dgm:pt modelId="{C9FA349F-F971-492C-AD54-312ECCC89BAE}" type="pres">
      <dgm:prSet presAssocID="{AB63427D-1235-4079-8A71-FEF895B9A219}" presName="rootComposite1" presStyleCnt="0"/>
      <dgm:spPr/>
    </dgm:pt>
    <dgm:pt modelId="{33745D5F-AC0F-4F9B-A34E-D4B8F7482652}" type="pres">
      <dgm:prSet presAssocID="{AB63427D-1235-4079-8A71-FEF895B9A219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8216F52-9D19-41EC-A5E5-7D6C86286663}" type="pres">
      <dgm:prSet presAssocID="{AB63427D-1235-4079-8A71-FEF895B9A219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78DAB2A8-2E88-40C5-8CA2-074C51D3DBDF}" type="pres">
      <dgm:prSet presAssocID="{AB63427D-1235-4079-8A71-FEF895B9A219}" presName="hierChild2" presStyleCnt="0"/>
      <dgm:spPr/>
    </dgm:pt>
    <dgm:pt modelId="{B5D63C4D-31FE-40BA-B428-27793B66F04A}" type="pres">
      <dgm:prSet presAssocID="{BB49ED61-FD82-42CD-8871-0E125A90AE57}" presName="Name37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D658E8F3-838D-4ECD-9806-61A893A13D3A}" type="pres">
      <dgm:prSet presAssocID="{32D88D62-16B3-4D67-95C1-CF83E7C48DED}" presName="hierRoot2" presStyleCnt="0">
        <dgm:presLayoutVars>
          <dgm:hierBranch val="init"/>
        </dgm:presLayoutVars>
      </dgm:prSet>
      <dgm:spPr/>
    </dgm:pt>
    <dgm:pt modelId="{1F386232-9695-4B43-BB6B-47EADB3A79E8}" type="pres">
      <dgm:prSet presAssocID="{32D88D62-16B3-4D67-95C1-CF83E7C48DED}" presName="rootComposite" presStyleCnt="0"/>
      <dgm:spPr/>
    </dgm:pt>
    <dgm:pt modelId="{0FD6ECC4-EBAB-46DC-B0D0-16CCB3BB904F}" type="pres">
      <dgm:prSet presAssocID="{32D88D62-16B3-4D67-95C1-CF83E7C48DED}" presName="rootText" presStyleLbl="node2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300C224-2D59-473D-B209-CC645C46E8B2}" type="pres">
      <dgm:prSet presAssocID="{32D88D62-16B3-4D67-95C1-CF83E7C48DED}" presName="rootConnector" presStyleLbl="node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3D17E6F2-6502-4319-B92D-D1C1A652EE0C}" type="pres">
      <dgm:prSet presAssocID="{32D88D62-16B3-4D67-95C1-CF83E7C48DED}" presName="hierChild4" presStyleCnt="0"/>
      <dgm:spPr/>
    </dgm:pt>
    <dgm:pt modelId="{1EFC8642-BB0D-44F8-929E-F74DFBF6D24A}" type="pres">
      <dgm:prSet presAssocID="{44CBF0B7-509E-40BD-8D66-90E0743DE958}" presName="Name37" presStyleLbl="parChTrans1D3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47152F2B-67BF-4EBF-BEC6-C498D6F2A75F}" type="pres">
      <dgm:prSet presAssocID="{0797A86B-A3F8-4B66-AFED-70D98B653BA1}" presName="hierRoot2" presStyleCnt="0">
        <dgm:presLayoutVars>
          <dgm:hierBranch val="init"/>
        </dgm:presLayoutVars>
      </dgm:prSet>
      <dgm:spPr/>
    </dgm:pt>
    <dgm:pt modelId="{82DBC043-F45F-4E78-9C1E-CBE82ED641FF}" type="pres">
      <dgm:prSet presAssocID="{0797A86B-A3F8-4B66-AFED-70D98B653BA1}" presName="rootComposite" presStyleCnt="0"/>
      <dgm:spPr/>
    </dgm:pt>
    <dgm:pt modelId="{1EE7904C-2916-4195-A34F-146542D96306}" type="pres">
      <dgm:prSet presAssocID="{0797A86B-A3F8-4B66-AFED-70D98B653BA1}" presName="rootText" presStyleLbl="node3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3F32C43-2816-4A2D-865F-5328416BECB7}" type="pres">
      <dgm:prSet presAssocID="{0797A86B-A3F8-4B66-AFED-70D98B653BA1}" presName="rootConnector" presStyleLbl="node3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BC39FFA7-5E71-4C9C-80B9-0D8CEE46DB64}" type="pres">
      <dgm:prSet presAssocID="{0797A86B-A3F8-4B66-AFED-70D98B653BA1}" presName="hierChild4" presStyleCnt="0"/>
      <dgm:spPr/>
    </dgm:pt>
    <dgm:pt modelId="{D7FDD227-D646-400F-80E6-2EB9DAE26EDF}" type="pres">
      <dgm:prSet presAssocID="{34736103-BB3E-46CC-8F70-E42CB0EF2208}" presName="Name37" presStyleLbl="parChTrans1D4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178F6F08-ADA1-469E-811A-0D33EACD7F35}" type="pres">
      <dgm:prSet presAssocID="{264D1F9C-E7C7-42D6-9057-F7A8E7072FC4}" presName="hierRoot2" presStyleCnt="0">
        <dgm:presLayoutVars>
          <dgm:hierBranch val="init"/>
        </dgm:presLayoutVars>
      </dgm:prSet>
      <dgm:spPr/>
    </dgm:pt>
    <dgm:pt modelId="{932CA6F5-540D-4E58-95EA-780EAD51E4D7}" type="pres">
      <dgm:prSet presAssocID="{264D1F9C-E7C7-42D6-9057-F7A8E7072FC4}" presName="rootComposite" presStyleCnt="0"/>
      <dgm:spPr/>
    </dgm:pt>
    <dgm:pt modelId="{49771356-FE0B-460A-AC9A-D605028C9BC4}" type="pres">
      <dgm:prSet presAssocID="{264D1F9C-E7C7-42D6-9057-F7A8E7072FC4}" presName="rootText" presStyleLbl="node4" presStyleIdx="0" presStyleCnt="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3346869-685D-45CC-82DC-01B5E7750FC5}" type="pres">
      <dgm:prSet presAssocID="{264D1F9C-E7C7-42D6-9057-F7A8E7072FC4}" presName="rootConnector" presStyleLbl="node4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EE0BF990-81B3-4199-9E84-911375222240}" type="pres">
      <dgm:prSet presAssocID="{264D1F9C-E7C7-42D6-9057-F7A8E7072FC4}" presName="hierChild4" presStyleCnt="0"/>
      <dgm:spPr/>
    </dgm:pt>
    <dgm:pt modelId="{D8086941-6ED6-4300-994F-59AE8458D8C5}" type="pres">
      <dgm:prSet presAssocID="{3DEDE035-51B1-469B-B15E-1ECF8B8A8DAB}" presName="Name37" presStyleLbl="parChTrans1D4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231607A9-1A36-4239-B552-16A39381D968}" type="pres">
      <dgm:prSet presAssocID="{6864B730-4B06-4D37-90CF-1D69790C3FF8}" presName="hierRoot2" presStyleCnt="0">
        <dgm:presLayoutVars>
          <dgm:hierBranch val="init"/>
        </dgm:presLayoutVars>
      </dgm:prSet>
      <dgm:spPr/>
    </dgm:pt>
    <dgm:pt modelId="{A1CDF0F3-0C25-4EF9-80D1-3D426546FA78}" type="pres">
      <dgm:prSet presAssocID="{6864B730-4B06-4D37-90CF-1D69790C3FF8}" presName="rootComposite" presStyleCnt="0"/>
      <dgm:spPr/>
    </dgm:pt>
    <dgm:pt modelId="{BCE629FF-6BD6-41E6-A217-2C3B9C98CAC7}" type="pres">
      <dgm:prSet presAssocID="{6864B730-4B06-4D37-90CF-1D69790C3FF8}" presName="rootText" presStyleLbl="node4" presStyleIdx="1" presStyleCnt="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F4FF571-EB27-4CDE-A082-DCC0F9A64B84}" type="pres">
      <dgm:prSet presAssocID="{6864B730-4B06-4D37-90CF-1D69790C3FF8}" presName="rootConnector" presStyleLbl="node4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C4072D24-138C-4BD9-A8A3-0AE2B0FEE040}" type="pres">
      <dgm:prSet presAssocID="{6864B730-4B06-4D37-90CF-1D69790C3FF8}" presName="hierChild4" presStyleCnt="0"/>
      <dgm:spPr/>
    </dgm:pt>
    <dgm:pt modelId="{12E8F4DD-A13A-4CDC-BBA5-8E012C83E96D}" type="pres">
      <dgm:prSet presAssocID="{6864B730-4B06-4D37-90CF-1D69790C3FF8}" presName="hierChild5" presStyleCnt="0"/>
      <dgm:spPr/>
    </dgm:pt>
    <dgm:pt modelId="{C6E87BFC-EEA0-43D7-9307-0D697C45D772}" type="pres">
      <dgm:prSet presAssocID="{A35733FF-3B73-42FB-9AE0-365038892304}" presName="Name37" presStyleLbl="parChTrans1D4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9FFD4B88-93D4-406D-B5F3-063CE99F936F}" type="pres">
      <dgm:prSet presAssocID="{1CA94E86-478E-4EAB-97E0-D25836238B72}" presName="hierRoot2" presStyleCnt="0">
        <dgm:presLayoutVars>
          <dgm:hierBranch val="init"/>
        </dgm:presLayoutVars>
      </dgm:prSet>
      <dgm:spPr/>
    </dgm:pt>
    <dgm:pt modelId="{97F84067-43FC-4ADA-BD18-EC1C71C05D28}" type="pres">
      <dgm:prSet presAssocID="{1CA94E86-478E-4EAB-97E0-D25836238B72}" presName="rootComposite" presStyleCnt="0"/>
      <dgm:spPr/>
    </dgm:pt>
    <dgm:pt modelId="{4DB345B2-2818-41FC-A38C-FD64008350B6}" type="pres">
      <dgm:prSet presAssocID="{1CA94E86-478E-4EAB-97E0-D25836238B72}" presName="rootText" presStyleLbl="node4" presStyleIdx="2" presStyleCnt="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82B9E6-AA4D-447F-8E6B-C39FE0F16C43}" type="pres">
      <dgm:prSet presAssocID="{1CA94E86-478E-4EAB-97E0-D25836238B72}" presName="rootConnector" presStyleLbl="node4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7A6938B9-9DB0-4F67-9DA2-CC61550E4899}" type="pres">
      <dgm:prSet presAssocID="{1CA94E86-478E-4EAB-97E0-D25836238B72}" presName="hierChild4" presStyleCnt="0"/>
      <dgm:spPr/>
    </dgm:pt>
    <dgm:pt modelId="{E439A84D-9D08-4BE2-BD49-9CA4B789D241}" type="pres">
      <dgm:prSet presAssocID="{1CA94E86-478E-4EAB-97E0-D25836238B72}" presName="hierChild5" presStyleCnt="0"/>
      <dgm:spPr/>
    </dgm:pt>
    <dgm:pt modelId="{E1194D90-341D-4724-857D-90C44538DCD0}" type="pres">
      <dgm:prSet presAssocID="{DCE3CD22-8D28-4B16-B513-86DE01E7DD24}" presName="Name37" presStyleLbl="parChTrans1D4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C8F0BCC7-A0AE-461B-92ED-4E34F4D47511}" type="pres">
      <dgm:prSet presAssocID="{8F05400A-609F-4608-9B13-803FF71353B0}" presName="hierRoot2" presStyleCnt="0">
        <dgm:presLayoutVars>
          <dgm:hierBranch val="init"/>
        </dgm:presLayoutVars>
      </dgm:prSet>
      <dgm:spPr/>
    </dgm:pt>
    <dgm:pt modelId="{C8695C78-3FC4-4242-BDD5-9DD720AF848E}" type="pres">
      <dgm:prSet presAssocID="{8F05400A-609F-4608-9B13-803FF71353B0}" presName="rootComposite" presStyleCnt="0"/>
      <dgm:spPr/>
    </dgm:pt>
    <dgm:pt modelId="{792508C2-9FA4-401E-8446-588B2EBA3767}" type="pres">
      <dgm:prSet presAssocID="{8F05400A-609F-4608-9B13-803FF71353B0}" presName="rootText" presStyleLbl="node4" presStyleIdx="3" presStyleCnt="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A34B4F9-AB37-4F79-AC1E-6A6F87E079F4}" type="pres">
      <dgm:prSet presAssocID="{8F05400A-609F-4608-9B13-803FF71353B0}" presName="rootConnector" presStyleLbl="node4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3497DC61-D361-49A8-A2CB-D6652F223528}" type="pres">
      <dgm:prSet presAssocID="{8F05400A-609F-4608-9B13-803FF71353B0}" presName="hierChild4" presStyleCnt="0"/>
      <dgm:spPr/>
    </dgm:pt>
    <dgm:pt modelId="{67358D05-F592-450F-8F6D-54D5BE9271EF}" type="pres">
      <dgm:prSet presAssocID="{8F05400A-609F-4608-9B13-803FF71353B0}" presName="hierChild5" presStyleCnt="0"/>
      <dgm:spPr/>
    </dgm:pt>
    <dgm:pt modelId="{7BD2E257-E52E-4C16-9A13-83E5ACBB9D59}" type="pres">
      <dgm:prSet presAssocID="{264D1F9C-E7C7-42D6-9057-F7A8E7072FC4}" presName="hierChild5" presStyleCnt="0"/>
      <dgm:spPr/>
    </dgm:pt>
    <dgm:pt modelId="{0A15B6C9-F343-401D-9411-FD197E33BEDE}" type="pres">
      <dgm:prSet presAssocID="{52E45EEB-AD48-4852-B25B-04B5B6C170E9}" presName="Name37" presStyleLbl="parChTrans1D4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F486CBDF-D8DF-4939-9200-C54D1CD49785}" type="pres">
      <dgm:prSet presAssocID="{CDB81427-3A02-429C-80D6-3F7D2BC289A2}" presName="hierRoot2" presStyleCnt="0">
        <dgm:presLayoutVars>
          <dgm:hierBranch val="init"/>
        </dgm:presLayoutVars>
      </dgm:prSet>
      <dgm:spPr/>
    </dgm:pt>
    <dgm:pt modelId="{04E7AE05-077C-46AC-A2E4-DD4AB0A2053D}" type="pres">
      <dgm:prSet presAssocID="{CDB81427-3A02-429C-80D6-3F7D2BC289A2}" presName="rootComposite" presStyleCnt="0"/>
      <dgm:spPr/>
    </dgm:pt>
    <dgm:pt modelId="{5332FD20-766D-4657-B5C1-D6E84646EDB2}" type="pres">
      <dgm:prSet presAssocID="{CDB81427-3A02-429C-80D6-3F7D2BC289A2}" presName="rootText" presStyleLbl="node4" presStyleIdx="4" presStyleCnt="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A656926-F871-493D-BDF1-68D54E0A5E54}" type="pres">
      <dgm:prSet presAssocID="{CDB81427-3A02-429C-80D6-3F7D2BC289A2}" presName="rootConnector" presStyleLbl="node4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D75F63C6-4D61-4BB0-86A6-7BB42BA92BB6}" type="pres">
      <dgm:prSet presAssocID="{CDB81427-3A02-429C-80D6-3F7D2BC289A2}" presName="hierChild4" presStyleCnt="0"/>
      <dgm:spPr/>
    </dgm:pt>
    <dgm:pt modelId="{690DF84F-BD63-4328-8358-B3F3C93FC148}" type="pres">
      <dgm:prSet presAssocID="{CDB81427-3A02-429C-80D6-3F7D2BC289A2}" presName="hierChild5" presStyleCnt="0"/>
      <dgm:spPr/>
    </dgm:pt>
    <dgm:pt modelId="{75BDB2DC-2FA5-4B3A-B190-D8633B23E93D}" type="pres">
      <dgm:prSet presAssocID="{85685937-1A02-4BDB-AF17-E3153BADA088}" presName="Name37" presStyleLbl="parChTrans1D4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67E4E46B-B133-4929-AA8A-1197B4ACDE06}" type="pres">
      <dgm:prSet presAssocID="{3EAFF6A8-4D33-4A4A-95A5-A0C0896EDFD5}" presName="hierRoot2" presStyleCnt="0">
        <dgm:presLayoutVars>
          <dgm:hierBranch val="init"/>
        </dgm:presLayoutVars>
      </dgm:prSet>
      <dgm:spPr/>
    </dgm:pt>
    <dgm:pt modelId="{A48A64CF-C4AE-46D4-87D8-8B23198480BA}" type="pres">
      <dgm:prSet presAssocID="{3EAFF6A8-4D33-4A4A-95A5-A0C0896EDFD5}" presName="rootComposite" presStyleCnt="0"/>
      <dgm:spPr/>
    </dgm:pt>
    <dgm:pt modelId="{4F8F4D2B-3257-409E-A932-85927AAE6348}" type="pres">
      <dgm:prSet presAssocID="{3EAFF6A8-4D33-4A4A-95A5-A0C0896EDFD5}" presName="rootText" presStyleLbl="node4" presStyleIdx="5" presStyleCnt="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928BF77-D39A-4C8E-B876-3CE87965A87A}" type="pres">
      <dgm:prSet presAssocID="{3EAFF6A8-4D33-4A4A-95A5-A0C0896EDFD5}" presName="rootConnector" presStyleLbl="node4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7B073294-5709-471C-BFC9-DD958BF52D5D}" type="pres">
      <dgm:prSet presAssocID="{3EAFF6A8-4D33-4A4A-95A5-A0C0896EDFD5}" presName="hierChild4" presStyleCnt="0"/>
      <dgm:spPr/>
    </dgm:pt>
    <dgm:pt modelId="{68A47F44-D02D-4BF3-8F70-1353472FF4E5}" type="pres">
      <dgm:prSet presAssocID="{3EAFF6A8-4D33-4A4A-95A5-A0C0896EDFD5}" presName="hierChild5" presStyleCnt="0"/>
      <dgm:spPr/>
    </dgm:pt>
    <dgm:pt modelId="{06D705CA-D469-4911-8DC4-8D738080DFEF}" type="pres">
      <dgm:prSet presAssocID="{0797A86B-A3F8-4B66-AFED-70D98B653BA1}" presName="hierChild5" presStyleCnt="0"/>
      <dgm:spPr/>
    </dgm:pt>
    <dgm:pt modelId="{925EED7B-2676-46B7-880F-C24BAD93D989}" type="pres">
      <dgm:prSet presAssocID="{32D88D62-16B3-4D67-95C1-CF83E7C48DED}" presName="hierChild5" presStyleCnt="0"/>
      <dgm:spPr/>
    </dgm:pt>
    <dgm:pt modelId="{07E7AA60-55A4-485A-A0A4-833CF421F104}" type="pres">
      <dgm:prSet presAssocID="{AB63427D-1235-4079-8A71-FEF895B9A219}" presName="hierChild3" presStyleCnt="0"/>
      <dgm:spPr/>
    </dgm:pt>
  </dgm:ptLst>
  <dgm:cxnLst>
    <dgm:cxn modelId="{455D053F-DDA2-4C80-B768-6F2029E78EE2}" type="presOf" srcId="{0797A86B-A3F8-4B66-AFED-70D98B653BA1}" destId="{1EE7904C-2916-4195-A34F-146542D96306}" srcOrd="0" destOrd="0" presId="urn:microsoft.com/office/officeart/2005/8/layout/orgChart1"/>
    <dgm:cxn modelId="{C66E8EA2-48E5-470A-889C-F3D23B11D0FE}" type="presOf" srcId="{264D1F9C-E7C7-42D6-9057-F7A8E7072FC4}" destId="{49771356-FE0B-460A-AC9A-D605028C9BC4}" srcOrd="0" destOrd="0" presId="urn:microsoft.com/office/officeart/2005/8/layout/orgChart1"/>
    <dgm:cxn modelId="{066FC092-D291-41CC-A04E-2A1C43694FB0}" type="presOf" srcId="{182C70F6-40C8-4D9C-84F3-7C7EB3B933CF}" destId="{76CAE27C-31A8-42A7-9053-2EB30484F8BA}" srcOrd="0" destOrd="0" presId="urn:microsoft.com/office/officeart/2005/8/layout/orgChart1"/>
    <dgm:cxn modelId="{844B28B8-C234-4FEB-97A2-076619965020}" srcId="{0797A86B-A3F8-4B66-AFED-70D98B653BA1}" destId="{264D1F9C-E7C7-42D6-9057-F7A8E7072FC4}" srcOrd="0" destOrd="0" parTransId="{34736103-BB3E-46CC-8F70-E42CB0EF2208}" sibTransId="{EBE5DC31-93A2-4CC0-BAE3-EA07FA7C1B93}"/>
    <dgm:cxn modelId="{B8420386-11B3-4A74-ABA8-239CA81C3332}" type="presOf" srcId="{3EAFF6A8-4D33-4A4A-95A5-A0C0896EDFD5}" destId="{D928BF77-D39A-4C8E-B876-3CE87965A87A}" srcOrd="1" destOrd="0" presId="urn:microsoft.com/office/officeart/2005/8/layout/orgChart1"/>
    <dgm:cxn modelId="{25013045-2A54-40EA-B9BF-449833F53319}" srcId="{182C70F6-40C8-4D9C-84F3-7C7EB3B933CF}" destId="{AB63427D-1235-4079-8A71-FEF895B9A219}" srcOrd="0" destOrd="0" parTransId="{BB1D2689-5ECB-429F-A23C-3AF0D9CD048F}" sibTransId="{F262F323-B005-41E8-81E4-020511389022}"/>
    <dgm:cxn modelId="{1E1F46FB-6059-4E43-9B9F-3EFF8F655E10}" type="presOf" srcId="{3EAFF6A8-4D33-4A4A-95A5-A0C0896EDFD5}" destId="{4F8F4D2B-3257-409E-A932-85927AAE6348}" srcOrd="0" destOrd="0" presId="urn:microsoft.com/office/officeart/2005/8/layout/orgChart1"/>
    <dgm:cxn modelId="{8565ADA8-12B9-47BA-96EE-63D99268D40C}" type="presOf" srcId="{32D88D62-16B3-4D67-95C1-CF83E7C48DED}" destId="{0FD6ECC4-EBAB-46DC-B0D0-16CCB3BB904F}" srcOrd="0" destOrd="0" presId="urn:microsoft.com/office/officeart/2005/8/layout/orgChart1"/>
    <dgm:cxn modelId="{E93248C9-F738-4611-9B72-289839D0D492}" srcId="{264D1F9C-E7C7-42D6-9057-F7A8E7072FC4}" destId="{8F05400A-609F-4608-9B13-803FF71353B0}" srcOrd="2" destOrd="0" parTransId="{DCE3CD22-8D28-4B16-B513-86DE01E7DD24}" sibTransId="{33CA1A95-DBCA-4687-9405-DB8FA181E9D0}"/>
    <dgm:cxn modelId="{323A1234-1C05-40D5-9E25-8C63734B2278}" type="presOf" srcId="{A35733FF-3B73-42FB-9AE0-365038892304}" destId="{C6E87BFC-EEA0-43D7-9307-0D697C45D772}" srcOrd="0" destOrd="0" presId="urn:microsoft.com/office/officeart/2005/8/layout/orgChart1"/>
    <dgm:cxn modelId="{E24E7ED9-4D63-455F-9C98-A47319254B5A}" type="presOf" srcId="{AB63427D-1235-4079-8A71-FEF895B9A219}" destId="{58216F52-9D19-41EC-A5E5-7D6C86286663}" srcOrd="1" destOrd="0" presId="urn:microsoft.com/office/officeart/2005/8/layout/orgChart1"/>
    <dgm:cxn modelId="{72B752FD-2068-43DB-BB77-03755B21BB70}" type="presOf" srcId="{CDB81427-3A02-429C-80D6-3F7D2BC289A2}" destId="{5332FD20-766D-4657-B5C1-D6E84646EDB2}" srcOrd="0" destOrd="0" presId="urn:microsoft.com/office/officeart/2005/8/layout/orgChart1"/>
    <dgm:cxn modelId="{41DF5993-43C7-4B42-95B1-A8E83151DC59}" srcId="{264D1F9C-E7C7-42D6-9057-F7A8E7072FC4}" destId="{1CA94E86-478E-4EAB-97E0-D25836238B72}" srcOrd="1" destOrd="0" parTransId="{A35733FF-3B73-42FB-9AE0-365038892304}" sibTransId="{FF66015B-C376-4CCC-B28D-5888DADB724A}"/>
    <dgm:cxn modelId="{7619A8C0-5D0A-46E9-9250-977570766157}" type="presOf" srcId="{8F05400A-609F-4608-9B13-803FF71353B0}" destId="{792508C2-9FA4-401E-8446-588B2EBA3767}" srcOrd="0" destOrd="0" presId="urn:microsoft.com/office/officeart/2005/8/layout/orgChart1"/>
    <dgm:cxn modelId="{47C8CC01-9616-4D58-A537-04744FE49AE0}" type="presOf" srcId="{AB63427D-1235-4079-8A71-FEF895B9A219}" destId="{33745D5F-AC0F-4F9B-A34E-D4B8F7482652}" srcOrd="0" destOrd="0" presId="urn:microsoft.com/office/officeart/2005/8/layout/orgChart1"/>
    <dgm:cxn modelId="{AA364159-B855-4444-8440-D125EDCFE9FC}" srcId="{32D88D62-16B3-4D67-95C1-CF83E7C48DED}" destId="{0797A86B-A3F8-4B66-AFED-70D98B653BA1}" srcOrd="0" destOrd="0" parTransId="{44CBF0B7-509E-40BD-8D66-90E0743DE958}" sibTransId="{9254E015-2ADB-4A60-94CA-5165F283D36B}"/>
    <dgm:cxn modelId="{33C490BC-FFD8-4019-B06F-3155493C75EC}" type="presOf" srcId="{6864B730-4B06-4D37-90CF-1D69790C3FF8}" destId="{0F4FF571-EB27-4CDE-A082-DCC0F9A64B84}" srcOrd="1" destOrd="0" presId="urn:microsoft.com/office/officeart/2005/8/layout/orgChart1"/>
    <dgm:cxn modelId="{C0298097-35CC-4AF5-9AB9-108E0E63AE91}" type="presOf" srcId="{52E45EEB-AD48-4852-B25B-04B5B6C170E9}" destId="{0A15B6C9-F343-401D-9411-FD197E33BEDE}" srcOrd="0" destOrd="0" presId="urn:microsoft.com/office/officeart/2005/8/layout/orgChart1"/>
    <dgm:cxn modelId="{33A918D8-77AD-412A-BA0A-B0728118DE4B}" type="presOf" srcId="{0797A86B-A3F8-4B66-AFED-70D98B653BA1}" destId="{33F32C43-2816-4A2D-865F-5328416BECB7}" srcOrd="1" destOrd="0" presId="urn:microsoft.com/office/officeart/2005/8/layout/orgChart1"/>
    <dgm:cxn modelId="{8F351126-5C5E-447B-8D13-CE9D57D887DA}" type="presOf" srcId="{44CBF0B7-509E-40BD-8D66-90E0743DE958}" destId="{1EFC8642-BB0D-44F8-929E-F74DFBF6D24A}" srcOrd="0" destOrd="0" presId="urn:microsoft.com/office/officeart/2005/8/layout/orgChart1"/>
    <dgm:cxn modelId="{D1A06809-D00C-4D57-AB63-4794AC0A0DEE}" srcId="{0797A86B-A3F8-4B66-AFED-70D98B653BA1}" destId="{CDB81427-3A02-429C-80D6-3F7D2BC289A2}" srcOrd="1" destOrd="0" parTransId="{52E45EEB-AD48-4852-B25B-04B5B6C170E9}" sibTransId="{9B06F83F-992D-4550-9D50-2155E345F2D9}"/>
    <dgm:cxn modelId="{897269B1-F494-404D-99D4-63742E1FAC29}" type="presOf" srcId="{34736103-BB3E-46CC-8F70-E42CB0EF2208}" destId="{D7FDD227-D646-400F-80E6-2EB9DAE26EDF}" srcOrd="0" destOrd="0" presId="urn:microsoft.com/office/officeart/2005/8/layout/orgChart1"/>
    <dgm:cxn modelId="{E2B61575-12AD-4BF8-8150-0A4DAA63DE89}" srcId="{0797A86B-A3F8-4B66-AFED-70D98B653BA1}" destId="{3EAFF6A8-4D33-4A4A-95A5-A0C0896EDFD5}" srcOrd="2" destOrd="0" parTransId="{85685937-1A02-4BDB-AF17-E3153BADA088}" sibTransId="{43DCC88A-756F-4963-BD15-3EE11827790F}"/>
    <dgm:cxn modelId="{72C6453C-345B-4B8C-807A-30314D6E02B1}" type="presOf" srcId="{32D88D62-16B3-4D67-95C1-CF83E7C48DED}" destId="{9300C224-2D59-473D-B209-CC645C46E8B2}" srcOrd="1" destOrd="0" presId="urn:microsoft.com/office/officeart/2005/8/layout/orgChart1"/>
    <dgm:cxn modelId="{2C68D175-E48C-429A-A0F5-5C89412F872B}" type="presOf" srcId="{1CA94E86-478E-4EAB-97E0-D25836238B72}" destId="{9B82B9E6-AA4D-447F-8E6B-C39FE0F16C43}" srcOrd="1" destOrd="0" presId="urn:microsoft.com/office/officeart/2005/8/layout/orgChart1"/>
    <dgm:cxn modelId="{72E70043-3FC2-44E5-856C-C946A39FF6F2}" type="presOf" srcId="{3DEDE035-51B1-469B-B15E-1ECF8B8A8DAB}" destId="{D8086941-6ED6-4300-994F-59AE8458D8C5}" srcOrd="0" destOrd="0" presId="urn:microsoft.com/office/officeart/2005/8/layout/orgChart1"/>
    <dgm:cxn modelId="{22AE20B4-4E35-45A2-ABC3-D81E7AF4B8B6}" srcId="{264D1F9C-E7C7-42D6-9057-F7A8E7072FC4}" destId="{6864B730-4B06-4D37-90CF-1D69790C3FF8}" srcOrd="0" destOrd="0" parTransId="{3DEDE035-51B1-469B-B15E-1ECF8B8A8DAB}" sibTransId="{1C4675C4-A839-4511-99F6-CB5736AE3479}"/>
    <dgm:cxn modelId="{A39FA9E6-8375-4620-9319-7C1DC11B3055}" type="presOf" srcId="{DCE3CD22-8D28-4B16-B513-86DE01E7DD24}" destId="{E1194D90-341D-4724-857D-90C44538DCD0}" srcOrd="0" destOrd="0" presId="urn:microsoft.com/office/officeart/2005/8/layout/orgChart1"/>
    <dgm:cxn modelId="{97A7F1D6-F707-4BE0-91E9-FF2A1C373B02}" type="presOf" srcId="{1CA94E86-478E-4EAB-97E0-D25836238B72}" destId="{4DB345B2-2818-41FC-A38C-FD64008350B6}" srcOrd="0" destOrd="0" presId="urn:microsoft.com/office/officeart/2005/8/layout/orgChart1"/>
    <dgm:cxn modelId="{AC4C2C65-B297-4F70-861D-746B9C3F11B8}" type="presOf" srcId="{264D1F9C-E7C7-42D6-9057-F7A8E7072FC4}" destId="{23346869-685D-45CC-82DC-01B5E7750FC5}" srcOrd="1" destOrd="0" presId="urn:microsoft.com/office/officeart/2005/8/layout/orgChart1"/>
    <dgm:cxn modelId="{26953EA2-82D4-4596-8A82-31810FD21162}" type="presOf" srcId="{85685937-1A02-4BDB-AF17-E3153BADA088}" destId="{75BDB2DC-2FA5-4B3A-B190-D8633B23E93D}" srcOrd="0" destOrd="0" presId="urn:microsoft.com/office/officeart/2005/8/layout/orgChart1"/>
    <dgm:cxn modelId="{17CE7883-9668-40D9-BADD-926B1CA5CFB0}" srcId="{AB63427D-1235-4079-8A71-FEF895B9A219}" destId="{32D88D62-16B3-4D67-95C1-CF83E7C48DED}" srcOrd="0" destOrd="0" parTransId="{BB49ED61-FD82-42CD-8871-0E125A90AE57}" sibTransId="{742EF7EE-EFBD-4789-86D5-9B706B892438}"/>
    <dgm:cxn modelId="{6864732F-C05E-479A-8CF2-CD387F10DCA2}" type="presOf" srcId="{CDB81427-3A02-429C-80D6-3F7D2BC289A2}" destId="{DA656926-F871-493D-BDF1-68D54E0A5E54}" srcOrd="1" destOrd="0" presId="urn:microsoft.com/office/officeart/2005/8/layout/orgChart1"/>
    <dgm:cxn modelId="{0FDB4B62-BED2-4528-A8D8-C8E768A25515}" type="presOf" srcId="{8F05400A-609F-4608-9B13-803FF71353B0}" destId="{DA34B4F9-AB37-4F79-AC1E-6A6F87E079F4}" srcOrd="1" destOrd="0" presId="urn:microsoft.com/office/officeart/2005/8/layout/orgChart1"/>
    <dgm:cxn modelId="{A5A1F7CD-613F-4FC1-8A9A-DDA8A905F7F3}" type="presOf" srcId="{6864B730-4B06-4D37-90CF-1D69790C3FF8}" destId="{BCE629FF-6BD6-41E6-A217-2C3B9C98CAC7}" srcOrd="0" destOrd="0" presId="urn:microsoft.com/office/officeart/2005/8/layout/orgChart1"/>
    <dgm:cxn modelId="{0BF6DFFE-7D81-4C16-9DB3-2646950E6330}" type="presOf" srcId="{BB49ED61-FD82-42CD-8871-0E125A90AE57}" destId="{B5D63C4D-31FE-40BA-B428-27793B66F04A}" srcOrd="0" destOrd="0" presId="urn:microsoft.com/office/officeart/2005/8/layout/orgChart1"/>
    <dgm:cxn modelId="{6D2786A0-AA9D-44AB-901B-62C00124F2FE}" type="presParOf" srcId="{76CAE27C-31A8-42A7-9053-2EB30484F8BA}" destId="{5B347834-2E91-420A-9618-7E14B725BFDE}" srcOrd="0" destOrd="0" presId="urn:microsoft.com/office/officeart/2005/8/layout/orgChart1"/>
    <dgm:cxn modelId="{17FB9BD1-B3A1-4FED-96B7-9625E7D66076}" type="presParOf" srcId="{5B347834-2E91-420A-9618-7E14B725BFDE}" destId="{C9FA349F-F971-492C-AD54-312ECCC89BAE}" srcOrd="0" destOrd="0" presId="urn:microsoft.com/office/officeart/2005/8/layout/orgChart1"/>
    <dgm:cxn modelId="{D3530D5A-71C9-4D95-8E9A-47E4A1912529}" type="presParOf" srcId="{C9FA349F-F971-492C-AD54-312ECCC89BAE}" destId="{33745D5F-AC0F-4F9B-A34E-D4B8F7482652}" srcOrd="0" destOrd="0" presId="urn:microsoft.com/office/officeart/2005/8/layout/orgChart1"/>
    <dgm:cxn modelId="{FCD0E6C0-E8A3-493E-8303-6E0BA386E1E5}" type="presParOf" srcId="{C9FA349F-F971-492C-AD54-312ECCC89BAE}" destId="{58216F52-9D19-41EC-A5E5-7D6C86286663}" srcOrd="1" destOrd="0" presId="urn:microsoft.com/office/officeart/2005/8/layout/orgChart1"/>
    <dgm:cxn modelId="{02A4E9D6-008A-498C-9D2D-5DFC4A2A2762}" type="presParOf" srcId="{5B347834-2E91-420A-9618-7E14B725BFDE}" destId="{78DAB2A8-2E88-40C5-8CA2-074C51D3DBDF}" srcOrd="1" destOrd="0" presId="urn:microsoft.com/office/officeart/2005/8/layout/orgChart1"/>
    <dgm:cxn modelId="{62D8D073-2CBE-4875-82CE-CFB78449B1DE}" type="presParOf" srcId="{78DAB2A8-2E88-40C5-8CA2-074C51D3DBDF}" destId="{B5D63C4D-31FE-40BA-B428-27793B66F04A}" srcOrd="0" destOrd="0" presId="urn:microsoft.com/office/officeart/2005/8/layout/orgChart1"/>
    <dgm:cxn modelId="{097D28F9-6175-4A80-860A-BEB136539803}" type="presParOf" srcId="{78DAB2A8-2E88-40C5-8CA2-074C51D3DBDF}" destId="{D658E8F3-838D-4ECD-9806-61A893A13D3A}" srcOrd="1" destOrd="0" presId="urn:microsoft.com/office/officeart/2005/8/layout/orgChart1"/>
    <dgm:cxn modelId="{79E38286-C63D-48F8-811D-4960970EB9B4}" type="presParOf" srcId="{D658E8F3-838D-4ECD-9806-61A893A13D3A}" destId="{1F386232-9695-4B43-BB6B-47EADB3A79E8}" srcOrd="0" destOrd="0" presId="urn:microsoft.com/office/officeart/2005/8/layout/orgChart1"/>
    <dgm:cxn modelId="{7EA3EB3C-67BE-4474-A0D9-57A52ABAC84B}" type="presParOf" srcId="{1F386232-9695-4B43-BB6B-47EADB3A79E8}" destId="{0FD6ECC4-EBAB-46DC-B0D0-16CCB3BB904F}" srcOrd="0" destOrd="0" presId="urn:microsoft.com/office/officeart/2005/8/layout/orgChart1"/>
    <dgm:cxn modelId="{5945F7F4-7706-4936-BC0A-BDDAB7274A25}" type="presParOf" srcId="{1F386232-9695-4B43-BB6B-47EADB3A79E8}" destId="{9300C224-2D59-473D-B209-CC645C46E8B2}" srcOrd="1" destOrd="0" presId="urn:microsoft.com/office/officeart/2005/8/layout/orgChart1"/>
    <dgm:cxn modelId="{F66D8ABD-6DCF-42CC-9C53-074E4B4E1CB0}" type="presParOf" srcId="{D658E8F3-838D-4ECD-9806-61A893A13D3A}" destId="{3D17E6F2-6502-4319-B92D-D1C1A652EE0C}" srcOrd="1" destOrd="0" presId="urn:microsoft.com/office/officeart/2005/8/layout/orgChart1"/>
    <dgm:cxn modelId="{51D40147-1DE1-4EA8-86BD-1A36CA173431}" type="presParOf" srcId="{3D17E6F2-6502-4319-B92D-D1C1A652EE0C}" destId="{1EFC8642-BB0D-44F8-929E-F74DFBF6D24A}" srcOrd="0" destOrd="0" presId="urn:microsoft.com/office/officeart/2005/8/layout/orgChart1"/>
    <dgm:cxn modelId="{416AFFFA-61C7-459B-AC46-7C64D9DC1558}" type="presParOf" srcId="{3D17E6F2-6502-4319-B92D-D1C1A652EE0C}" destId="{47152F2B-67BF-4EBF-BEC6-C498D6F2A75F}" srcOrd="1" destOrd="0" presId="urn:microsoft.com/office/officeart/2005/8/layout/orgChart1"/>
    <dgm:cxn modelId="{19E4065F-C1C7-465E-8D40-A2A4B55F7394}" type="presParOf" srcId="{47152F2B-67BF-4EBF-BEC6-C498D6F2A75F}" destId="{82DBC043-F45F-4E78-9C1E-CBE82ED641FF}" srcOrd="0" destOrd="0" presId="urn:microsoft.com/office/officeart/2005/8/layout/orgChart1"/>
    <dgm:cxn modelId="{F512E7BE-DDED-4D04-8692-EB876A8BFAC1}" type="presParOf" srcId="{82DBC043-F45F-4E78-9C1E-CBE82ED641FF}" destId="{1EE7904C-2916-4195-A34F-146542D96306}" srcOrd="0" destOrd="0" presId="urn:microsoft.com/office/officeart/2005/8/layout/orgChart1"/>
    <dgm:cxn modelId="{179A64F0-05E7-4C94-8A15-194490A9498C}" type="presParOf" srcId="{82DBC043-F45F-4E78-9C1E-CBE82ED641FF}" destId="{33F32C43-2816-4A2D-865F-5328416BECB7}" srcOrd="1" destOrd="0" presId="urn:microsoft.com/office/officeart/2005/8/layout/orgChart1"/>
    <dgm:cxn modelId="{08A71485-5DB7-4D6F-8EB3-0F768C8DA714}" type="presParOf" srcId="{47152F2B-67BF-4EBF-BEC6-C498D6F2A75F}" destId="{BC39FFA7-5E71-4C9C-80B9-0D8CEE46DB64}" srcOrd="1" destOrd="0" presId="urn:microsoft.com/office/officeart/2005/8/layout/orgChart1"/>
    <dgm:cxn modelId="{41453ADB-8E9F-423B-A9F0-65741527A31C}" type="presParOf" srcId="{BC39FFA7-5E71-4C9C-80B9-0D8CEE46DB64}" destId="{D7FDD227-D646-400F-80E6-2EB9DAE26EDF}" srcOrd="0" destOrd="0" presId="urn:microsoft.com/office/officeart/2005/8/layout/orgChart1"/>
    <dgm:cxn modelId="{A87610C0-724E-471A-A3B6-FC300853F56F}" type="presParOf" srcId="{BC39FFA7-5E71-4C9C-80B9-0D8CEE46DB64}" destId="{178F6F08-ADA1-469E-811A-0D33EACD7F35}" srcOrd="1" destOrd="0" presId="urn:microsoft.com/office/officeart/2005/8/layout/orgChart1"/>
    <dgm:cxn modelId="{A92030FF-62C0-47AB-A664-D3C632CC755E}" type="presParOf" srcId="{178F6F08-ADA1-469E-811A-0D33EACD7F35}" destId="{932CA6F5-540D-4E58-95EA-780EAD51E4D7}" srcOrd="0" destOrd="0" presId="urn:microsoft.com/office/officeart/2005/8/layout/orgChart1"/>
    <dgm:cxn modelId="{300E6068-4241-41C3-A51F-7584D0EC5326}" type="presParOf" srcId="{932CA6F5-540D-4E58-95EA-780EAD51E4D7}" destId="{49771356-FE0B-460A-AC9A-D605028C9BC4}" srcOrd="0" destOrd="0" presId="urn:microsoft.com/office/officeart/2005/8/layout/orgChart1"/>
    <dgm:cxn modelId="{EF773E08-3024-4F46-9EBE-815DD84CBB6D}" type="presParOf" srcId="{932CA6F5-540D-4E58-95EA-780EAD51E4D7}" destId="{23346869-685D-45CC-82DC-01B5E7750FC5}" srcOrd="1" destOrd="0" presId="urn:microsoft.com/office/officeart/2005/8/layout/orgChart1"/>
    <dgm:cxn modelId="{3A980F44-23A5-4193-89B9-247BC24E0978}" type="presParOf" srcId="{178F6F08-ADA1-469E-811A-0D33EACD7F35}" destId="{EE0BF990-81B3-4199-9E84-911375222240}" srcOrd="1" destOrd="0" presId="urn:microsoft.com/office/officeart/2005/8/layout/orgChart1"/>
    <dgm:cxn modelId="{4AA0AE73-EE2E-44EF-B0E7-37A757D78C15}" type="presParOf" srcId="{EE0BF990-81B3-4199-9E84-911375222240}" destId="{D8086941-6ED6-4300-994F-59AE8458D8C5}" srcOrd="0" destOrd="0" presId="urn:microsoft.com/office/officeart/2005/8/layout/orgChart1"/>
    <dgm:cxn modelId="{59F9C5E3-95CE-4C23-8668-7DD2480DB350}" type="presParOf" srcId="{EE0BF990-81B3-4199-9E84-911375222240}" destId="{231607A9-1A36-4239-B552-16A39381D968}" srcOrd="1" destOrd="0" presId="urn:microsoft.com/office/officeart/2005/8/layout/orgChart1"/>
    <dgm:cxn modelId="{3D714291-A71A-4628-A65E-028A56DEA32F}" type="presParOf" srcId="{231607A9-1A36-4239-B552-16A39381D968}" destId="{A1CDF0F3-0C25-4EF9-80D1-3D426546FA78}" srcOrd="0" destOrd="0" presId="urn:microsoft.com/office/officeart/2005/8/layout/orgChart1"/>
    <dgm:cxn modelId="{3827A3A7-E946-4DFA-823F-F658E38E5616}" type="presParOf" srcId="{A1CDF0F3-0C25-4EF9-80D1-3D426546FA78}" destId="{BCE629FF-6BD6-41E6-A217-2C3B9C98CAC7}" srcOrd="0" destOrd="0" presId="urn:microsoft.com/office/officeart/2005/8/layout/orgChart1"/>
    <dgm:cxn modelId="{BD1294D5-EB26-483B-86CF-EE8950D781A3}" type="presParOf" srcId="{A1CDF0F3-0C25-4EF9-80D1-3D426546FA78}" destId="{0F4FF571-EB27-4CDE-A082-DCC0F9A64B84}" srcOrd="1" destOrd="0" presId="urn:microsoft.com/office/officeart/2005/8/layout/orgChart1"/>
    <dgm:cxn modelId="{1BF9812F-87E5-4E8D-841C-322C49DA51C1}" type="presParOf" srcId="{231607A9-1A36-4239-B552-16A39381D968}" destId="{C4072D24-138C-4BD9-A8A3-0AE2B0FEE040}" srcOrd="1" destOrd="0" presId="urn:microsoft.com/office/officeart/2005/8/layout/orgChart1"/>
    <dgm:cxn modelId="{C7BFEE20-8776-4568-8403-EDC836348908}" type="presParOf" srcId="{231607A9-1A36-4239-B552-16A39381D968}" destId="{12E8F4DD-A13A-4CDC-BBA5-8E012C83E96D}" srcOrd="2" destOrd="0" presId="urn:microsoft.com/office/officeart/2005/8/layout/orgChart1"/>
    <dgm:cxn modelId="{6C34F3A3-EA08-404B-81E3-6C38D41CB41C}" type="presParOf" srcId="{EE0BF990-81B3-4199-9E84-911375222240}" destId="{C6E87BFC-EEA0-43D7-9307-0D697C45D772}" srcOrd="2" destOrd="0" presId="urn:microsoft.com/office/officeart/2005/8/layout/orgChart1"/>
    <dgm:cxn modelId="{E314218D-35F1-4BC2-A72E-CDB45D784FF5}" type="presParOf" srcId="{EE0BF990-81B3-4199-9E84-911375222240}" destId="{9FFD4B88-93D4-406D-B5F3-063CE99F936F}" srcOrd="3" destOrd="0" presId="urn:microsoft.com/office/officeart/2005/8/layout/orgChart1"/>
    <dgm:cxn modelId="{D7214EEC-D7FB-46B1-A617-58F69225EAA0}" type="presParOf" srcId="{9FFD4B88-93D4-406D-B5F3-063CE99F936F}" destId="{97F84067-43FC-4ADA-BD18-EC1C71C05D28}" srcOrd="0" destOrd="0" presId="urn:microsoft.com/office/officeart/2005/8/layout/orgChart1"/>
    <dgm:cxn modelId="{169B4AAD-CE83-40A6-85D8-6F39A2E80AEE}" type="presParOf" srcId="{97F84067-43FC-4ADA-BD18-EC1C71C05D28}" destId="{4DB345B2-2818-41FC-A38C-FD64008350B6}" srcOrd="0" destOrd="0" presId="urn:microsoft.com/office/officeart/2005/8/layout/orgChart1"/>
    <dgm:cxn modelId="{6122FBEF-9C50-41BA-A027-4A52FD360A58}" type="presParOf" srcId="{97F84067-43FC-4ADA-BD18-EC1C71C05D28}" destId="{9B82B9E6-AA4D-447F-8E6B-C39FE0F16C43}" srcOrd="1" destOrd="0" presId="urn:microsoft.com/office/officeart/2005/8/layout/orgChart1"/>
    <dgm:cxn modelId="{1A15D72D-939C-4F98-9882-5DEA768E3E51}" type="presParOf" srcId="{9FFD4B88-93D4-406D-B5F3-063CE99F936F}" destId="{7A6938B9-9DB0-4F67-9DA2-CC61550E4899}" srcOrd="1" destOrd="0" presId="urn:microsoft.com/office/officeart/2005/8/layout/orgChart1"/>
    <dgm:cxn modelId="{62EEB5F3-06E7-4EB4-8779-8E41B4E21086}" type="presParOf" srcId="{9FFD4B88-93D4-406D-B5F3-063CE99F936F}" destId="{E439A84D-9D08-4BE2-BD49-9CA4B789D241}" srcOrd="2" destOrd="0" presId="urn:microsoft.com/office/officeart/2005/8/layout/orgChart1"/>
    <dgm:cxn modelId="{CD6424E4-8670-49C5-BCB7-9F68B630CB3B}" type="presParOf" srcId="{EE0BF990-81B3-4199-9E84-911375222240}" destId="{E1194D90-341D-4724-857D-90C44538DCD0}" srcOrd="4" destOrd="0" presId="urn:microsoft.com/office/officeart/2005/8/layout/orgChart1"/>
    <dgm:cxn modelId="{1943EE63-C11A-4D14-8B0C-0DADA1CCA2BE}" type="presParOf" srcId="{EE0BF990-81B3-4199-9E84-911375222240}" destId="{C8F0BCC7-A0AE-461B-92ED-4E34F4D47511}" srcOrd="5" destOrd="0" presId="urn:microsoft.com/office/officeart/2005/8/layout/orgChart1"/>
    <dgm:cxn modelId="{C20D9E00-D416-4E60-A5E0-D106E9D5A995}" type="presParOf" srcId="{C8F0BCC7-A0AE-461B-92ED-4E34F4D47511}" destId="{C8695C78-3FC4-4242-BDD5-9DD720AF848E}" srcOrd="0" destOrd="0" presId="urn:microsoft.com/office/officeart/2005/8/layout/orgChart1"/>
    <dgm:cxn modelId="{58715D42-7F3E-47D6-ABA5-F5AF32F7A157}" type="presParOf" srcId="{C8695C78-3FC4-4242-BDD5-9DD720AF848E}" destId="{792508C2-9FA4-401E-8446-588B2EBA3767}" srcOrd="0" destOrd="0" presId="urn:microsoft.com/office/officeart/2005/8/layout/orgChart1"/>
    <dgm:cxn modelId="{B9942B2F-DEF2-41A6-8067-C3409926AC9C}" type="presParOf" srcId="{C8695C78-3FC4-4242-BDD5-9DD720AF848E}" destId="{DA34B4F9-AB37-4F79-AC1E-6A6F87E079F4}" srcOrd="1" destOrd="0" presId="urn:microsoft.com/office/officeart/2005/8/layout/orgChart1"/>
    <dgm:cxn modelId="{948B3645-3CFC-476A-9BFC-02796290BC39}" type="presParOf" srcId="{C8F0BCC7-A0AE-461B-92ED-4E34F4D47511}" destId="{3497DC61-D361-49A8-A2CB-D6652F223528}" srcOrd="1" destOrd="0" presId="urn:microsoft.com/office/officeart/2005/8/layout/orgChart1"/>
    <dgm:cxn modelId="{1BDBFD38-1AFC-4C27-A554-60852DEBC4FF}" type="presParOf" srcId="{C8F0BCC7-A0AE-461B-92ED-4E34F4D47511}" destId="{67358D05-F592-450F-8F6D-54D5BE9271EF}" srcOrd="2" destOrd="0" presId="urn:microsoft.com/office/officeart/2005/8/layout/orgChart1"/>
    <dgm:cxn modelId="{01035110-17CE-495D-9A05-524B2B005311}" type="presParOf" srcId="{178F6F08-ADA1-469E-811A-0D33EACD7F35}" destId="{7BD2E257-E52E-4C16-9A13-83E5ACBB9D59}" srcOrd="2" destOrd="0" presId="urn:microsoft.com/office/officeart/2005/8/layout/orgChart1"/>
    <dgm:cxn modelId="{028A791B-EBBC-4172-A468-D3D10FD170F9}" type="presParOf" srcId="{BC39FFA7-5E71-4C9C-80B9-0D8CEE46DB64}" destId="{0A15B6C9-F343-401D-9411-FD197E33BEDE}" srcOrd="2" destOrd="0" presId="urn:microsoft.com/office/officeart/2005/8/layout/orgChart1"/>
    <dgm:cxn modelId="{1839013C-AD2F-4184-8FE6-799770B88996}" type="presParOf" srcId="{BC39FFA7-5E71-4C9C-80B9-0D8CEE46DB64}" destId="{F486CBDF-D8DF-4939-9200-C54D1CD49785}" srcOrd="3" destOrd="0" presId="urn:microsoft.com/office/officeart/2005/8/layout/orgChart1"/>
    <dgm:cxn modelId="{59E94C2F-98DC-42AB-AC20-AD2B05AAA7F5}" type="presParOf" srcId="{F486CBDF-D8DF-4939-9200-C54D1CD49785}" destId="{04E7AE05-077C-46AC-A2E4-DD4AB0A2053D}" srcOrd="0" destOrd="0" presId="urn:microsoft.com/office/officeart/2005/8/layout/orgChart1"/>
    <dgm:cxn modelId="{55FE1E20-F8B5-462C-BD65-D58B37E1A525}" type="presParOf" srcId="{04E7AE05-077C-46AC-A2E4-DD4AB0A2053D}" destId="{5332FD20-766D-4657-B5C1-D6E84646EDB2}" srcOrd="0" destOrd="0" presId="urn:microsoft.com/office/officeart/2005/8/layout/orgChart1"/>
    <dgm:cxn modelId="{C2C37484-8554-456B-A206-7A44F41D7693}" type="presParOf" srcId="{04E7AE05-077C-46AC-A2E4-DD4AB0A2053D}" destId="{DA656926-F871-493D-BDF1-68D54E0A5E54}" srcOrd="1" destOrd="0" presId="urn:microsoft.com/office/officeart/2005/8/layout/orgChart1"/>
    <dgm:cxn modelId="{1FC6B7F6-16DA-4E56-8768-9186105441BD}" type="presParOf" srcId="{F486CBDF-D8DF-4939-9200-C54D1CD49785}" destId="{D75F63C6-4D61-4BB0-86A6-7BB42BA92BB6}" srcOrd="1" destOrd="0" presId="urn:microsoft.com/office/officeart/2005/8/layout/orgChart1"/>
    <dgm:cxn modelId="{815C20F6-844D-4890-84B9-BDCB678DF15C}" type="presParOf" srcId="{F486CBDF-D8DF-4939-9200-C54D1CD49785}" destId="{690DF84F-BD63-4328-8358-B3F3C93FC148}" srcOrd="2" destOrd="0" presId="urn:microsoft.com/office/officeart/2005/8/layout/orgChart1"/>
    <dgm:cxn modelId="{E8D5C0A3-5A71-4A99-89F5-16E848F8D0B4}" type="presParOf" srcId="{BC39FFA7-5E71-4C9C-80B9-0D8CEE46DB64}" destId="{75BDB2DC-2FA5-4B3A-B190-D8633B23E93D}" srcOrd="4" destOrd="0" presId="urn:microsoft.com/office/officeart/2005/8/layout/orgChart1"/>
    <dgm:cxn modelId="{24A3363A-74E0-442F-9B8D-FF266C05A30D}" type="presParOf" srcId="{BC39FFA7-5E71-4C9C-80B9-0D8CEE46DB64}" destId="{67E4E46B-B133-4929-AA8A-1197B4ACDE06}" srcOrd="5" destOrd="0" presId="urn:microsoft.com/office/officeart/2005/8/layout/orgChart1"/>
    <dgm:cxn modelId="{A277DD93-3575-4D1C-B378-670FA937BD7E}" type="presParOf" srcId="{67E4E46B-B133-4929-AA8A-1197B4ACDE06}" destId="{A48A64CF-C4AE-46D4-87D8-8B23198480BA}" srcOrd="0" destOrd="0" presId="urn:microsoft.com/office/officeart/2005/8/layout/orgChart1"/>
    <dgm:cxn modelId="{CC48E5DB-BCC9-419A-BAF4-7CF3144EF672}" type="presParOf" srcId="{A48A64CF-C4AE-46D4-87D8-8B23198480BA}" destId="{4F8F4D2B-3257-409E-A932-85927AAE6348}" srcOrd="0" destOrd="0" presId="urn:microsoft.com/office/officeart/2005/8/layout/orgChart1"/>
    <dgm:cxn modelId="{A85C3473-B6C7-48DE-9BDC-F921DF4F404D}" type="presParOf" srcId="{A48A64CF-C4AE-46D4-87D8-8B23198480BA}" destId="{D928BF77-D39A-4C8E-B876-3CE87965A87A}" srcOrd="1" destOrd="0" presId="urn:microsoft.com/office/officeart/2005/8/layout/orgChart1"/>
    <dgm:cxn modelId="{20C601A6-5B9B-4124-8ECF-F539910C4ED1}" type="presParOf" srcId="{67E4E46B-B133-4929-AA8A-1197B4ACDE06}" destId="{7B073294-5709-471C-BFC9-DD958BF52D5D}" srcOrd="1" destOrd="0" presId="urn:microsoft.com/office/officeart/2005/8/layout/orgChart1"/>
    <dgm:cxn modelId="{77BEE8BA-9341-4A5B-ADFE-D9AD9508237A}" type="presParOf" srcId="{67E4E46B-B133-4929-AA8A-1197B4ACDE06}" destId="{68A47F44-D02D-4BF3-8F70-1353472FF4E5}" srcOrd="2" destOrd="0" presId="urn:microsoft.com/office/officeart/2005/8/layout/orgChart1"/>
    <dgm:cxn modelId="{188CBEB9-8391-462A-8ECA-7C790977959E}" type="presParOf" srcId="{47152F2B-67BF-4EBF-BEC6-C498D6F2A75F}" destId="{06D705CA-D469-4911-8DC4-8D738080DFEF}" srcOrd="2" destOrd="0" presId="urn:microsoft.com/office/officeart/2005/8/layout/orgChart1"/>
    <dgm:cxn modelId="{94910AEF-5FD0-427B-8E26-3AB125BC26A6}" type="presParOf" srcId="{D658E8F3-838D-4ECD-9806-61A893A13D3A}" destId="{925EED7B-2676-46B7-880F-C24BAD93D989}" srcOrd="2" destOrd="0" presId="urn:microsoft.com/office/officeart/2005/8/layout/orgChart1"/>
    <dgm:cxn modelId="{1FD2BF9A-12C8-4A8D-912D-B5F1397F59A5}" type="presParOf" srcId="{5B347834-2E91-420A-9618-7E14B725BFDE}" destId="{07E7AA60-55A4-485A-A0A4-833CF421F10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BDB2DC-2FA5-4B3A-B190-D8633B23E93D}">
      <dsp:nvSpPr>
        <dsp:cNvPr id="0" name=""/>
        <dsp:cNvSpPr/>
      </dsp:nvSpPr>
      <dsp:spPr>
        <a:xfrm>
          <a:off x="1512168" y="1904425"/>
          <a:ext cx="1069869" cy="1856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839"/>
              </a:lnTo>
              <a:lnTo>
                <a:pt x="1069869" y="92839"/>
              </a:lnTo>
              <a:lnTo>
                <a:pt x="1069869" y="18567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15B6C9-F343-401D-9411-FD197E33BEDE}">
      <dsp:nvSpPr>
        <dsp:cNvPr id="0" name=""/>
        <dsp:cNvSpPr/>
      </dsp:nvSpPr>
      <dsp:spPr>
        <a:xfrm>
          <a:off x="1466447" y="1904425"/>
          <a:ext cx="91440" cy="18567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567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194D90-341D-4724-857D-90C44538DCD0}">
      <dsp:nvSpPr>
        <dsp:cNvPr id="0" name=""/>
        <dsp:cNvSpPr/>
      </dsp:nvSpPr>
      <dsp:spPr>
        <a:xfrm>
          <a:off x="88622" y="2532200"/>
          <a:ext cx="132628" cy="16622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2277"/>
              </a:lnTo>
              <a:lnTo>
                <a:pt x="132628" y="166227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E87BFC-EEA0-43D7-9307-0D697C45D772}">
      <dsp:nvSpPr>
        <dsp:cNvPr id="0" name=""/>
        <dsp:cNvSpPr/>
      </dsp:nvSpPr>
      <dsp:spPr>
        <a:xfrm>
          <a:off x="88622" y="2532200"/>
          <a:ext cx="132628" cy="10345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4502"/>
              </a:lnTo>
              <a:lnTo>
                <a:pt x="132628" y="103450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086941-6ED6-4300-994F-59AE8458D8C5}">
      <dsp:nvSpPr>
        <dsp:cNvPr id="0" name=""/>
        <dsp:cNvSpPr/>
      </dsp:nvSpPr>
      <dsp:spPr>
        <a:xfrm>
          <a:off x="88622" y="2532200"/>
          <a:ext cx="132628" cy="4067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6727"/>
              </a:lnTo>
              <a:lnTo>
                <a:pt x="132628" y="40672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FDD227-D646-400F-80E6-2EB9DAE26EDF}">
      <dsp:nvSpPr>
        <dsp:cNvPr id="0" name=""/>
        <dsp:cNvSpPr/>
      </dsp:nvSpPr>
      <dsp:spPr>
        <a:xfrm>
          <a:off x="442298" y="1904425"/>
          <a:ext cx="1069869" cy="185679"/>
        </a:xfrm>
        <a:custGeom>
          <a:avLst/>
          <a:gdLst/>
          <a:ahLst/>
          <a:cxnLst/>
          <a:rect l="0" t="0" r="0" b="0"/>
          <a:pathLst>
            <a:path>
              <a:moveTo>
                <a:pt x="1069869" y="0"/>
              </a:moveTo>
              <a:lnTo>
                <a:pt x="1069869" y="92839"/>
              </a:lnTo>
              <a:lnTo>
                <a:pt x="0" y="92839"/>
              </a:lnTo>
              <a:lnTo>
                <a:pt x="0" y="18567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FC8642-BB0D-44F8-929E-F74DFBF6D24A}">
      <dsp:nvSpPr>
        <dsp:cNvPr id="0" name=""/>
        <dsp:cNvSpPr/>
      </dsp:nvSpPr>
      <dsp:spPr>
        <a:xfrm>
          <a:off x="1466447" y="1276650"/>
          <a:ext cx="91440" cy="18567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567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D63C4D-31FE-40BA-B428-27793B66F04A}">
      <dsp:nvSpPr>
        <dsp:cNvPr id="0" name=""/>
        <dsp:cNvSpPr/>
      </dsp:nvSpPr>
      <dsp:spPr>
        <a:xfrm>
          <a:off x="1466447" y="648875"/>
          <a:ext cx="91440" cy="18567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567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745D5F-AC0F-4F9B-A34E-D4B8F7482652}">
      <dsp:nvSpPr>
        <dsp:cNvPr id="0" name=""/>
        <dsp:cNvSpPr/>
      </dsp:nvSpPr>
      <dsp:spPr>
        <a:xfrm>
          <a:off x="1070072" y="206780"/>
          <a:ext cx="884190" cy="4420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smtClean="0"/>
            <a:t>Tomcat</a:t>
          </a:r>
          <a:endParaRPr lang="ko-KR" altLang="en-US" sz="900" kern="1200" dirty="0"/>
        </a:p>
      </dsp:txBody>
      <dsp:txXfrm>
        <a:off x="1070072" y="206780"/>
        <a:ext cx="884190" cy="442095"/>
      </dsp:txXfrm>
    </dsp:sp>
    <dsp:sp modelId="{0FD6ECC4-EBAB-46DC-B0D0-16CCB3BB904F}">
      <dsp:nvSpPr>
        <dsp:cNvPr id="0" name=""/>
        <dsp:cNvSpPr/>
      </dsp:nvSpPr>
      <dsp:spPr>
        <a:xfrm>
          <a:off x="1070072" y="834555"/>
          <a:ext cx="884190" cy="4420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smtClean="0"/>
            <a:t>upload context</a:t>
          </a:r>
          <a:endParaRPr lang="ko-KR" altLang="en-US" sz="900" kern="1200" dirty="0"/>
        </a:p>
      </dsp:txBody>
      <dsp:txXfrm>
        <a:off x="1070072" y="834555"/>
        <a:ext cx="884190" cy="442095"/>
      </dsp:txXfrm>
    </dsp:sp>
    <dsp:sp modelId="{1EE7904C-2916-4195-A34F-146542D96306}">
      <dsp:nvSpPr>
        <dsp:cNvPr id="0" name=""/>
        <dsp:cNvSpPr/>
      </dsp:nvSpPr>
      <dsp:spPr>
        <a:xfrm>
          <a:off x="1070072" y="1462330"/>
          <a:ext cx="884190" cy="4420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smtClean="0"/>
            <a:t>/upload/</a:t>
          </a:r>
          <a:r>
            <a:rPr lang="en-US" altLang="ko-KR" sz="900" kern="1200" dirty="0" err="1" smtClean="0"/>
            <a:t>gigabox</a:t>
          </a:r>
          <a:endParaRPr lang="ko-KR" altLang="en-US" sz="900" kern="1200" dirty="0"/>
        </a:p>
      </dsp:txBody>
      <dsp:txXfrm>
        <a:off x="1070072" y="1462330"/>
        <a:ext cx="884190" cy="442095"/>
      </dsp:txXfrm>
    </dsp:sp>
    <dsp:sp modelId="{49771356-FE0B-460A-AC9A-D605028C9BC4}">
      <dsp:nvSpPr>
        <dsp:cNvPr id="0" name=""/>
        <dsp:cNvSpPr/>
      </dsp:nvSpPr>
      <dsp:spPr>
        <a:xfrm>
          <a:off x="203" y="2090104"/>
          <a:ext cx="884190" cy="4420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smtClean="0"/>
            <a:t>movie</a:t>
          </a:r>
          <a:endParaRPr lang="ko-KR" altLang="en-US" sz="900" kern="1200" dirty="0"/>
        </a:p>
      </dsp:txBody>
      <dsp:txXfrm>
        <a:off x="203" y="2090104"/>
        <a:ext cx="884190" cy="442095"/>
      </dsp:txXfrm>
    </dsp:sp>
    <dsp:sp modelId="{BCE629FF-6BD6-41E6-A217-2C3B9C98CAC7}">
      <dsp:nvSpPr>
        <dsp:cNvPr id="0" name=""/>
        <dsp:cNvSpPr/>
      </dsp:nvSpPr>
      <dsp:spPr>
        <a:xfrm>
          <a:off x="221250" y="2717879"/>
          <a:ext cx="884190" cy="4420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smtClean="0"/>
            <a:t>poster</a:t>
          </a:r>
          <a:endParaRPr lang="ko-KR" altLang="en-US" sz="900" kern="1200" dirty="0"/>
        </a:p>
      </dsp:txBody>
      <dsp:txXfrm>
        <a:off x="221250" y="2717879"/>
        <a:ext cx="884190" cy="442095"/>
      </dsp:txXfrm>
    </dsp:sp>
    <dsp:sp modelId="{4DB345B2-2818-41FC-A38C-FD64008350B6}">
      <dsp:nvSpPr>
        <dsp:cNvPr id="0" name=""/>
        <dsp:cNvSpPr/>
      </dsp:nvSpPr>
      <dsp:spPr>
        <a:xfrm>
          <a:off x="221250" y="3345654"/>
          <a:ext cx="884190" cy="4420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err="1" smtClean="0"/>
            <a:t>steelcut</a:t>
          </a:r>
          <a:endParaRPr lang="ko-KR" altLang="en-US" sz="900" kern="1200" dirty="0"/>
        </a:p>
      </dsp:txBody>
      <dsp:txXfrm>
        <a:off x="221250" y="3345654"/>
        <a:ext cx="884190" cy="442095"/>
      </dsp:txXfrm>
    </dsp:sp>
    <dsp:sp modelId="{792508C2-9FA4-401E-8446-588B2EBA3767}">
      <dsp:nvSpPr>
        <dsp:cNvPr id="0" name=""/>
        <dsp:cNvSpPr/>
      </dsp:nvSpPr>
      <dsp:spPr>
        <a:xfrm>
          <a:off x="221250" y="3973429"/>
          <a:ext cx="884190" cy="4420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smtClean="0"/>
            <a:t>trailer</a:t>
          </a:r>
          <a:endParaRPr lang="ko-KR" altLang="en-US" sz="900" kern="1200" dirty="0"/>
        </a:p>
      </dsp:txBody>
      <dsp:txXfrm>
        <a:off x="221250" y="3973429"/>
        <a:ext cx="884190" cy="442095"/>
      </dsp:txXfrm>
    </dsp:sp>
    <dsp:sp modelId="{5332FD20-766D-4657-B5C1-D6E84646EDB2}">
      <dsp:nvSpPr>
        <dsp:cNvPr id="0" name=""/>
        <dsp:cNvSpPr/>
      </dsp:nvSpPr>
      <dsp:spPr>
        <a:xfrm>
          <a:off x="1070072" y="2090104"/>
          <a:ext cx="884190" cy="4420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smtClean="0"/>
            <a:t>branch</a:t>
          </a:r>
          <a:endParaRPr lang="ko-KR" altLang="en-US" sz="900" kern="1200" dirty="0"/>
        </a:p>
      </dsp:txBody>
      <dsp:txXfrm>
        <a:off x="1070072" y="2090104"/>
        <a:ext cx="884190" cy="442095"/>
      </dsp:txXfrm>
    </dsp:sp>
    <dsp:sp modelId="{4F8F4D2B-3257-409E-A932-85927AAE6348}">
      <dsp:nvSpPr>
        <dsp:cNvPr id="0" name=""/>
        <dsp:cNvSpPr/>
      </dsp:nvSpPr>
      <dsp:spPr>
        <a:xfrm>
          <a:off x="2139942" y="2090104"/>
          <a:ext cx="884190" cy="4420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err="1" smtClean="0"/>
            <a:t>movieroom</a:t>
          </a:r>
          <a:endParaRPr lang="ko-KR" altLang="en-US" sz="900" kern="1200" dirty="0"/>
        </a:p>
      </dsp:txBody>
      <dsp:txXfrm>
        <a:off x="2139942" y="2090104"/>
        <a:ext cx="884190" cy="4420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380B79-45E2-4C67-85C1-DEECE64EC755}" type="datetimeFigureOut">
              <a:rPr lang="ko-KR" altLang="en-US" smtClean="0"/>
              <a:t>2017-07-14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7FDB54-0B11-447F-BAE9-5CE02E0C95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670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7FDB54-0B11-447F-BAE9-5CE02E0C959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419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EB23F6-F595-40E8-9462-D30A3C861B2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2818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EB23F6-F595-40E8-9462-D30A3C861B2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7070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EB23F6-F595-40E8-9462-D30A3C861B2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2445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EB23F6-F595-40E8-9462-D30A3C861B2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35759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EB23F6-F595-40E8-9462-D30A3C861B2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73289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EB23F6-F595-40E8-9462-D30A3C861B2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07137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7FDB54-0B11-447F-BAE9-5CE02E0C959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9791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7FDB54-0B11-447F-BAE9-5CE02E0C959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960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7FDB54-0B11-447F-BAE9-5CE02E0C959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8714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7FDB54-0B11-447F-BAE9-5CE02E0C959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820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EB23F6-F595-40E8-9462-D30A3C861B2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7073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EB23F6-F595-40E8-9462-D30A3C861B2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8988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EB23F6-F595-40E8-9462-D30A3C861B2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1322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EB23F6-F595-40E8-9462-D30A3C861B2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9432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EB23F6-F595-40E8-9462-D30A3C861B2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8225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EFF77-E7A7-42E8-940F-4225AB4E75D3}" type="datetimeFigureOut">
              <a:rPr lang="ko-KR" altLang="en-US" smtClean="0"/>
              <a:pPr/>
              <a:t>2017-07-14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072E3-7B47-4AEF-BC88-EB476FE69A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EFF77-E7A7-42E8-940F-4225AB4E75D3}" type="datetimeFigureOut">
              <a:rPr lang="ko-KR" altLang="en-US" smtClean="0"/>
              <a:pPr/>
              <a:t>2017-07-14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072E3-7B47-4AEF-BC88-EB476FE69A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EFF77-E7A7-42E8-940F-4225AB4E75D3}" type="datetimeFigureOut">
              <a:rPr lang="ko-KR" altLang="en-US" smtClean="0"/>
              <a:pPr/>
              <a:t>2017-07-14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072E3-7B47-4AEF-BC88-EB476FE69A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8EFF77-E7A7-42E8-940F-4225AB4E75D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2017-07-14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7072E3-7B47-4AEF-BC88-EB476FE69AD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375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8EFF77-E7A7-42E8-940F-4225AB4E75D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2017-07-14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7072E3-7B47-4AEF-BC88-EB476FE69AD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48005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8EFF77-E7A7-42E8-940F-4225AB4E75D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2017-07-14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7072E3-7B47-4AEF-BC88-EB476FE69AD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48813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8EFF77-E7A7-42E8-940F-4225AB4E75D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2017-07-14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7072E3-7B47-4AEF-BC88-EB476FE69AD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31484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8EFF77-E7A7-42E8-940F-4225AB4E75D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2017-07-14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7072E3-7B47-4AEF-BC88-EB476FE69AD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54662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8EFF77-E7A7-42E8-940F-4225AB4E75D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2017-07-14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7072E3-7B47-4AEF-BC88-EB476FE69AD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17239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8EFF77-E7A7-42E8-940F-4225AB4E75D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2017-07-14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7072E3-7B47-4AEF-BC88-EB476FE69AD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53988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8EFF77-E7A7-42E8-940F-4225AB4E75D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2017-07-14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7072E3-7B47-4AEF-BC88-EB476FE69AD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3449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EFF77-E7A7-42E8-940F-4225AB4E75D3}" type="datetimeFigureOut">
              <a:rPr lang="ko-KR" altLang="en-US" smtClean="0"/>
              <a:pPr/>
              <a:t>2017-07-14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072E3-7B47-4AEF-BC88-EB476FE69A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8EFF77-E7A7-42E8-940F-4225AB4E75D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2017-07-14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7072E3-7B47-4AEF-BC88-EB476FE69AD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44242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8EFF77-E7A7-42E8-940F-4225AB4E75D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2017-07-14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7072E3-7B47-4AEF-BC88-EB476FE69AD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4716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8EFF77-E7A7-42E8-940F-4225AB4E75D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2017-07-14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7072E3-7B47-4AEF-BC88-EB476FE69AD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50592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8EFF77-E7A7-42E8-940F-4225AB4E75D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2017-07-14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7072E3-7B47-4AEF-BC88-EB476FE69A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0443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8EFF77-E7A7-42E8-940F-4225AB4E75D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2017-07-14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7072E3-7B47-4AEF-BC88-EB476FE69A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3781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8EFF77-E7A7-42E8-940F-4225AB4E75D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2017-07-14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7072E3-7B47-4AEF-BC88-EB476FE69A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2134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8EFF77-E7A7-42E8-940F-4225AB4E75D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2017-07-14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7072E3-7B47-4AEF-BC88-EB476FE69A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3997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8EFF77-E7A7-42E8-940F-4225AB4E75D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2017-07-14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7072E3-7B47-4AEF-BC88-EB476FE69A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3635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8EFF77-E7A7-42E8-940F-4225AB4E75D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2017-07-14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7072E3-7B47-4AEF-BC88-EB476FE69A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3771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8EFF77-E7A7-42E8-940F-4225AB4E75D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2017-07-14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7072E3-7B47-4AEF-BC88-EB476FE69A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588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EFF77-E7A7-42E8-940F-4225AB4E75D3}" type="datetimeFigureOut">
              <a:rPr lang="ko-KR" altLang="en-US" smtClean="0"/>
              <a:pPr/>
              <a:t>2017-07-14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072E3-7B47-4AEF-BC88-EB476FE69A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8EFF77-E7A7-42E8-940F-4225AB4E75D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2017-07-14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7072E3-7B47-4AEF-BC88-EB476FE69A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4188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8EFF77-E7A7-42E8-940F-4225AB4E75D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2017-07-14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7072E3-7B47-4AEF-BC88-EB476FE69A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175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8EFF77-E7A7-42E8-940F-4225AB4E75D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2017-07-14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7072E3-7B47-4AEF-BC88-EB476FE69A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1431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8EFF77-E7A7-42E8-940F-4225AB4E75D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2017-07-14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7072E3-7B47-4AEF-BC88-EB476FE69A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42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EFF77-E7A7-42E8-940F-4225AB4E75D3}" type="datetimeFigureOut">
              <a:rPr lang="ko-KR" altLang="en-US" smtClean="0"/>
              <a:pPr/>
              <a:t>2017-07-14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072E3-7B47-4AEF-BC88-EB476FE69A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EFF77-E7A7-42E8-940F-4225AB4E75D3}" type="datetimeFigureOut">
              <a:rPr lang="ko-KR" altLang="en-US" smtClean="0"/>
              <a:pPr/>
              <a:t>2017-07-14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072E3-7B47-4AEF-BC88-EB476FE69A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EFF77-E7A7-42E8-940F-4225AB4E75D3}" type="datetimeFigureOut">
              <a:rPr lang="ko-KR" altLang="en-US" smtClean="0"/>
              <a:pPr/>
              <a:t>2017-07-14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072E3-7B47-4AEF-BC88-EB476FE69A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EFF77-E7A7-42E8-940F-4225AB4E75D3}" type="datetimeFigureOut">
              <a:rPr lang="ko-KR" altLang="en-US" smtClean="0"/>
              <a:pPr/>
              <a:t>2017-07-14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072E3-7B47-4AEF-BC88-EB476FE69A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EFF77-E7A7-42E8-940F-4225AB4E75D3}" type="datetimeFigureOut">
              <a:rPr lang="ko-KR" altLang="en-US" smtClean="0"/>
              <a:pPr/>
              <a:t>2017-07-14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072E3-7B47-4AEF-BC88-EB476FE69A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EFF77-E7A7-42E8-940F-4225AB4E75D3}" type="datetimeFigureOut">
              <a:rPr lang="ko-KR" altLang="en-US" smtClean="0"/>
              <a:pPr/>
              <a:t>2017-07-14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072E3-7B47-4AEF-BC88-EB476FE69A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EFF77-E7A7-42E8-940F-4225AB4E75D3}" type="datetimeFigureOut">
              <a:rPr lang="ko-KR" altLang="en-US" smtClean="0"/>
              <a:pPr/>
              <a:t>2017-07-14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072E3-7B47-4AEF-BC88-EB476FE69A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8EFF77-E7A7-42E8-940F-4225AB4E75D3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2017-07-14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7072E3-7B47-4AEF-BC88-EB476FE69AD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2689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88EFF77-E7A7-42E8-940F-4225AB4E75D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2017-07-14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E7072E3-7B47-4AEF-BC88-EB476FE69AD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95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1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79.png"/><Relationship Id="rId4" Type="http://schemas.openxmlformats.org/officeDocument/2006/relationships/image" Target="../media/image8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gif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2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097265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5643578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1357298"/>
            <a:ext cx="9144000" cy="4071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2699792" y="2276872"/>
            <a:ext cx="3816424" cy="611208"/>
            <a:chOff x="2242177" y="2071678"/>
            <a:chExt cx="4695930" cy="1006270"/>
          </a:xfrm>
        </p:grpSpPr>
        <p:sp>
          <p:nvSpPr>
            <p:cNvPr id="11" name="직사각형 10"/>
            <p:cNvSpPr/>
            <p:nvPr/>
          </p:nvSpPr>
          <p:spPr>
            <a:xfrm>
              <a:off x="3214678" y="2071678"/>
              <a:ext cx="2643206" cy="92527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2177" y="2071678"/>
              <a:ext cx="4695930" cy="100627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755576" y="3556486"/>
            <a:ext cx="7920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GIGABOX </a:t>
            </a:r>
            <a:r>
              <a:rPr lang="ko-KR" altLang="en-US" sz="2000" b="1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프로젝트</a:t>
            </a:r>
            <a:endParaRPr lang="en-US" altLang="ko-KR" sz="2000" b="1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r"/>
            <a:r>
              <a:rPr lang="ko-KR" altLang="en-US" sz="2000" b="1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융합소프트웨어개발자양성과정</a:t>
            </a:r>
            <a:endParaRPr lang="en-US" altLang="ko-KR" sz="2000" b="1" dirty="0" smtClean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r"/>
            <a:r>
              <a:rPr lang="ko-KR" altLang="en-US" sz="2000" b="1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팀장 </a:t>
            </a:r>
            <a:r>
              <a:rPr lang="ko-KR" altLang="en-US" sz="2000" b="1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최유성</a:t>
            </a:r>
            <a:r>
              <a:rPr lang="en-US" altLang="ko-KR" sz="2000" b="1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,</a:t>
            </a:r>
            <a:r>
              <a:rPr lang="ko-KR" altLang="en-US" sz="2000" b="1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 팀원 김진환</a:t>
            </a:r>
            <a:r>
              <a:rPr lang="en-US" altLang="ko-KR" sz="2000" b="1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2000" b="1" dirty="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성명주</a:t>
            </a:r>
            <a:r>
              <a:rPr lang="en-US" altLang="ko-KR" sz="2000" b="1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2000" b="1" dirty="0" err="1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이강현</a:t>
            </a:r>
            <a:r>
              <a:rPr lang="en-US" altLang="ko-KR" sz="2000" b="1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</a:p>
          <a:p>
            <a:pPr algn="r"/>
            <a:r>
              <a:rPr lang="en-US" altLang="ko-KR" sz="2000" b="1" dirty="0" smtClean="0">
                <a:latin typeface="휴먼매직체" panose="02030504000101010101" pitchFamily="18" charset="-127"/>
                <a:ea typeface="휴먼매직체" panose="02030504000101010101" pitchFamily="18" charset="-127"/>
              </a:rPr>
              <a:t>2017.07.14.</a:t>
            </a:r>
            <a:endParaRPr lang="ko-KR" altLang="en-US" sz="20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500042"/>
            <a:ext cx="9144000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0" y="518267"/>
            <a:ext cx="4355976" cy="6196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05.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요구사항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계정 및 회원서비스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42159" y="1556792"/>
            <a:ext cx="6524766" cy="1548766"/>
            <a:chOff x="1071570" y="1714488"/>
            <a:chExt cx="7388862" cy="1548766"/>
          </a:xfrm>
        </p:grpSpPr>
        <p:sp>
          <p:nvSpPr>
            <p:cNvPr id="8" name="TextBox 7"/>
            <p:cNvSpPr txBox="1"/>
            <p:nvPr/>
          </p:nvSpPr>
          <p:spPr>
            <a:xfrm>
              <a:off x="1304236" y="1714488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회원가입</a:t>
              </a:r>
              <a:endParaRPr lang="en-US" altLang="ko-KR" b="1" dirty="0" smtClean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285884" y="2093703"/>
              <a:ext cx="7174548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이용 약관 및 개인정보 처리방침 동의 필요</a:t>
              </a:r>
              <a:endParaRPr lang="en-US" altLang="ko-KR" sz="1400" b="1" dirty="0" smtClean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입력 사항에 대해 유효성 검사</a:t>
              </a:r>
              <a:endParaRPr lang="en-US" altLang="ko-KR" sz="1400" b="1" dirty="0" smtClean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4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Email </a:t>
              </a:r>
              <a:r>
                <a:rPr lang="ko-KR" altLang="en-US" sz="14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형식의 유효성 검사와 인증메일 발송</a:t>
              </a:r>
              <a:endParaRPr lang="en-US" altLang="ko-KR" sz="1400" b="1" dirty="0" smtClean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 err="1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자동가입</a:t>
              </a:r>
              <a:r>
                <a:rPr lang="ko-KR" altLang="en-US" sz="14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방지 기능</a:t>
              </a:r>
              <a:endParaRPr lang="en-US" altLang="ko-KR" sz="1400" b="1" dirty="0" smtClean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주소는 선택사항이며 외부 </a:t>
              </a:r>
              <a:r>
                <a:rPr lang="en-US" altLang="ko-KR" sz="14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API</a:t>
              </a:r>
              <a:r>
                <a:rPr lang="ko-KR" altLang="en-US" sz="14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를 이용해 검색 가능</a:t>
              </a:r>
              <a:r>
                <a:rPr lang="en-US" altLang="ko-KR" sz="14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sz="1400" b="1" dirty="0" err="1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모달로</a:t>
              </a:r>
              <a:r>
                <a:rPr lang="ko-KR" altLang="en-US" sz="14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구현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071570" y="1791997"/>
              <a:ext cx="214314" cy="2143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23528" y="3271304"/>
            <a:ext cx="6308742" cy="1117879"/>
            <a:chOff x="971600" y="3553841"/>
            <a:chExt cx="7388862" cy="1117879"/>
          </a:xfrm>
        </p:grpSpPr>
        <p:sp>
          <p:nvSpPr>
            <p:cNvPr id="12" name="TextBox 11"/>
            <p:cNvSpPr txBox="1"/>
            <p:nvPr/>
          </p:nvSpPr>
          <p:spPr>
            <a:xfrm>
              <a:off x="1204266" y="3553841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로그</a:t>
              </a:r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인</a:t>
              </a:r>
              <a:endParaRPr lang="en-US" altLang="ko-KR" b="1" dirty="0" smtClean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185914" y="3933056"/>
              <a:ext cx="717454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가입된 회원정보와 다르거나 입력하지 않은 경우 에러 메시지</a:t>
              </a:r>
              <a:r>
                <a:rPr lang="en-US" altLang="ko-KR" sz="14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비밀번호 찾기</a:t>
              </a:r>
              <a:r>
                <a:rPr lang="en-US" altLang="ko-KR" sz="14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sz="14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회원가입 페이지로 이동 버튼 구현</a:t>
              </a:r>
              <a:endParaRPr lang="en-US" altLang="ko-KR" sz="1400" b="1" dirty="0" smtClean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비밀번호는 </a:t>
              </a:r>
              <a:r>
                <a:rPr lang="ko-KR" altLang="en-US" sz="1400" b="1" dirty="0" err="1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복호화</a:t>
              </a:r>
              <a:r>
                <a:rPr lang="ko-KR" altLang="en-US" sz="14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하지 않고 새로 암호화 후 </a:t>
              </a:r>
              <a:r>
                <a:rPr lang="en-US" altLang="ko-KR" sz="14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DB</a:t>
              </a:r>
              <a:r>
                <a:rPr lang="ko-KR" altLang="en-US" sz="14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와 비교한다</a:t>
              </a:r>
              <a:r>
                <a:rPr lang="en-US" altLang="ko-KR" sz="14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971600" y="3631350"/>
              <a:ext cx="214314" cy="2143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23528" y="4673705"/>
            <a:ext cx="5948702" cy="1117879"/>
            <a:chOff x="971600" y="4659815"/>
            <a:chExt cx="7388862" cy="1117879"/>
          </a:xfrm>
        </p:grpSpPr>
        <p:sp>
          <p:nvSpPr>
            <p:cNvPr id="16" name="TextBox 15"/>
            <p:cNvSpPr txBox="1"/>
            <p:nvPr/>
          </p:nvSpPr>
          <p:spPr>
            <a:xfrm>
              <a:off x="1204266" y="4659815"/>
              <a:ext cx="1672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기타 회원서비스</a:t>
              </a:r>
              <a:endParaRPr lang="en-US" altLang="ko-KR" b="1" dirty="0" smtClean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185914" y="5039030"/>
              <a:ext cx="717454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회원 정보 수정</a:t>
              </a:r>
              <a:r>
                <a:rPr lang="en-US" altLang="ko-KR" sz="14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sz="14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탈퇴</a:t>
              </a:r>
              <a:r>
                <a:rPr lang="en-US" altLang="ko-KR" sz="14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sz="14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아이디</a:t>
              </a:r>
              <a:r>
                <a:rPr lang="en-US" altLang="ko-KR" sz="14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</a:t>
              </a:r>
              <a:r>
                <a:rPr lang="ko-KR" altLang="en-US" sz="14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비밀번호 찾기를 할 수 있다</a:t>
              </a:r>
              <a:r>
                <a:rPr lang="en-US" altLang="ko-KR" sz="14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아이디</a:t>
              </a:r>
              <a:r>
                <a:rPr lang="en-US" altLang="ko-KR" sz="14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</a:t>
              </a:r>
              <a:r>
                <a:rPr lang="ko-KR" altLang="en-US" sz="14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비밀번호 찾기는 조건이 만족하면 </a:t>
              </a:r>
              <a:r>
                <a:rPr lang="ko-KR" altLang="en-US" sz="1400" b="1" dirty="0" err="1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모달로</a:t>
              </a:r>
              <a:r>
                <a:rPr lang="ko-KR" altLang="en-US" sz="14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결과를 보여준다</a:t>
              </a:r>
              <a:r>
                <a:rPr lang="en-US" altLang="ko-KR" sz="14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비밀번호 찾기는 새 비밀번호로 변경해야 한다</a:t>
              </a:r>
              <a:r>
                <a:rPr lang="en-US" altLang="ko-KR" sz="14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  <a:endParaRPr lang="ko-KR" altLang="en-US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971600" y="4737324"/>
              <a:ext cx="214314" cy="2143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721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572227"/>
            <a:ext cx="9144000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51490" y="1412776"/>
            <a:ext cx="6524766" cy="1529591"/>
            <a:chOff x="1071570" y="1714488"/>
            <a:chExt cx="7388862" cy="1529591"/>
          </a:xfrm>
        </p:grpSpPr>
        <p:sp>
          <p:nvSpPr>
            <p:cNvPr id="14" name="TextBox 13"/>
            <p:cNvSpPr txBox="1"/>
            <p:nvPr/>
          </p:nvSpPr>
          <p:spPr>
            <a:xfrm>
              <a:off x="1304236" y="1714488"/>
              <a:ext cx="1196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빠른 예매</a:t>
              </a:r>
              <a:endPara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285884" y="2074528"/>
              <a:ext cx="7174548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로그인이</a:t>
              </a: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 되어야만 사용 가능하다</a:t>
              </a:r>
              <a:r>
                <a:rPr kumimoji="0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.</a:t>
              </a:r>
              <a:endPara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날짜</a:t>
              </a:r>
              <a:r>
                <a:rPr kumimoji="0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,</a:t>
              </a: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영화</a:t>
              </a:r>
              <a:r>
                <a:rPr kumimoji="0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,</a:t>
              </a: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극장</a:t>
              </a:r>
              <a:r>
                <a:rPr kumimoji="0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,</a:t>
              </a: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상영 일정이 선택 되어야 좌석 선택을 할 수 있다</a:t>
              </a:r>
              <a:r>
                <a:rPr kumimoji="0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.</a:t>
              </a:r>
            </a:p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좌석 선택은 최대 </a:t>
              </a:r>
              <a:r>
                <a:rPr kumimoji="0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6</a:t>
              </a: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명 까지 가능하다</a:t>
              </a:r>
              <a:r>
                <a:rPr kumimoji="0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.</a:t>
              </a:r>
            </a:p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결제 시 </a:t>
              </a:r>
              <a:r>
                <a:rPr kumimoji="0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5</a:t>
              </a: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분 이내 완료되어야 하며 </a:t>
              </a:r>
              <a:r>
                <a:rPr kumimoji="0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5</a:t>
              </a: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분이 지나면 자동으로 예매가 취소 된다</a:t>
              </a:r>
              <a:r>
                <a:rPr kumimoji="0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.</a:t>
              </a:r>
            </a:p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결제 시 결제방법과 마일리지는 적용을 필히 선택해야 예매가 진행된다</a:t>
              </a:r>
              <a:r>
                <a:rPr kumimoji="0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.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071570" y="1791997"/>
              <a:ext cx="214314" cy="2143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32859" y="2996952"/>
            <a:ext cx="6308742" cy="902435"/>
            <a:chOff x="971600" y="3553841"/>
            <a:chExt cx="7388862" cy="902435"/>
          </a:xfrm>
        </p:grpSpPr>
        <p:sp>
          <p:nvSpPr>
            <p:cNvPr id="22" name="TextBox 21"/>
            <p:cNvSpPr txBox="1"/>
            <p:nvPr/>
          </p:nvSpPr>
          <p:spPr>
            <a:xfrm>
              <a:off x="1204266" y="3553841"/>
              <a:ext cx="1658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b="1" dirty="0" err="1" smtClean="0">
                  <a:solidFill>
                    <a:srgbClr val="1F497D">
                      <a:lumMod val="50000"/>
                    </a:srgbClr>
                  </a:solidFill>
                  <a:latin typeface="나눔바른고딕" pitchFamily="50" charset="-127"/>
                  <a:ea typeface="나눔바른고딕" pitchFamily="50" charset="-127"/>
                </a:rPr>
                <a:t>마이무비</a:t>
              </a:r>
              <a:r>
                <a:rPr kumimoji="0" lang="en-US" altLang="ko-K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(</a:t>
              </a:r>
              <a:r>
                <a:rPr kumimoji="0" lang="ko-KR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찜</a:t>
              </a:r>
              <a:r>
                <a:rPr kumimoji="0" lang="en-US" altLang="ko-K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)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185914" y="3933056"/>
              <a:ext cx="717454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로그인이</a:t>
              </a: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 되어야만 사용 가능하다</a:t>
              </a:r>
              <a:r>
                <a:rPr kumimoji="0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.</a:t>
              </a:r>
            </a:p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ko-KR" altLang="en-US" sz="1400" b="1" dirty="0" err="1" smtClean="0">
                  <a:solidFill>
                    <a:srgbClr val="1F497D">
                      <a:lumMod val="50000"/>
                    </a:srgbClr>
                  </a:solidFill>
                  <a:latin typeface="나눔바른고딕" pitchFamily="50" charset="-127"/>
                  <a:ea typeface="나눔바른고딕" pitchFamily="50" charset="-127"/>
                </a:rPr>
                <a:t>마이무비</a:t>
              </a:r>
              <a:r>
                <a:rPr kumimoji="0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(</a:t>
              </a: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찜</a:t>
              </a:r>
              <a:r>
                <a:rPr kumimoji="0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)</a:t>
              </a: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은 특정 회원에게 중복으로 등록이 되지 않는다</a:t>
              </a:r>
              <a:r>
                <a:rPr kumimoji="0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.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971600" y="3631350"/>
              <a:ext cx="214314" cy="2143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32859" y="4005064"/>
            <a:ext cx="5948702" cy="1026696"/>
            <a:chOff x="971600" y="4659815"/>
            <a:chExt cx="7388862" cy="1026696"/>
          </a:xfrm>
        </p:grpSpPr>
        <p:sp>
          <p:nvSpPr>
            <p:cNvPr id="25" name="TextBox 24"/>
            <p:cNvSpPr txBox="1"/>
            <p:nvPr/>
          </p:nvSpPr>
          <p:spPr>
            <a:xfrm>
              <a:off x="1204266" y="4659815"/>
              <a:ext cx="739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리뷰</a:t>
              </a:r>
              <a:endPara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85914" y="4947847"/>
              <a:ext cx="717454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로그인이</a:t>
              </a: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 되어야만 사용 가능하다</a:t>
              </a:r>
              <a:r>
                <a:rPr kumimoji="0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.</a:t>
              </a:r>
            </a:p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별점은</a:t>
              </a: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 </a:t>
              </a:r>
              <a:r>
                <a:rPr kumimoji="0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1~10</a:t>
              </a: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점까지 등록 할 수 있다</a:t>
              </a:r>
              <a:r>
                <a:rPr kumimoji="0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.</a:t>
              </a:r>
            </a:p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리뷰 수정</a:t>
              </a:r>
              <a:r>
                <a:rPr kumimoji="0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,</a:t>
              </a: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삭제는 작성한 회원만 가능하다</a:t>
              </a:r>
              <a:r>
                <a:rPr kumimoji="0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.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971600" y="4737324"/>
              <a:ext cx="214314" cy="2143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0" y="574256"/>
            <a:ext cx="4355976" cy="6196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05.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요구사항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주요 기능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351490" y="5119433"/>
            <a:ext cx="5948702" cy="1064455"/>
            <a:chOff x="971600" y="4659815"/>
            <a:chExt cx="7388862" cy="1064455"/>
          </a:xfrm>
        </p:grpSpPr>
        <p:sp>
          <p:nvSpPr>
            <p:cNvPr id="20" name="TextBox 19"/>
            <p:cNvSpPr txBox="1"/>
            <p:nvPr/>
          </p:nvSpPr>
          <p:spPr>
            <a:xfrm>
              <a:off x="1204266" y="4659815"/>
              <a:ext cx="1222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b="1" dirty="0" smtClean="0">
                  <a:solidFill>
                    <a:srgbClr val="1F497D">
                      <a:lumMod val="50000"/>
                    </a:srgbClr>
                  </a:solidFill>
                  <a:latin typeface="나눔바른고딕" pitchFamily="50" charset="-127"/>
                  <a:ea typeface="나눔바른고딕" pitchFamily="50" charset="-127"/>
                </a:rPr>
                <a:t>1:1 </a:t>
              </a:r>
              <a:r>
                <a:rPr lang="ko-KR" altLang="en-US" b="1" dirty="0" smtClean="0">
                  <a:solidFill>
                    <a:srgbClr val="1F497D">
                      <a:lumMod val="50000"/>
                    </a:srgbClr>
                  </a:solidFill>
                  <a:latin typeface="나눔바른고딕" pitchFamily="50" charset="-127"/>
                  <a:ea typeface="나눔바른고딕" pitchFamily="50" charset="-127"/>
                </a:rPr>
                <a:t>문의</a:t>
              </a:r>
              <a:endPara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185914" y="4985606"/>
              <a:ext cx="717454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로그인이</a:t>
              </a: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 되어야만 사용 가능하다</a:t>
              </a:r>
              <a:r>
                <a:rPr kumimoji="0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.</a:t>
              </a:r>
            </a:p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사용자는 질문</a:t>
              </a:r>
              <a:r>
                <a:rPr kumimoji="0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, </a:t>
              </a: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관리자는 답변만 가능하다</a:t>
              </a:r>
              <a:r>
                <a:rPr kumimoji="0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.</a:t>
              </a:r>
            </a:p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질문 수정</a:t>
              </a:r>
              <a:r>
                <a:rPr lang="en-US" altLang="ko-KR" sz="1400" b="1" dirty="0">
                  <a:solidFill>
                    <a:srgbClr val="1F497D">
                      <a:lumMod val="50000"/>
                    </a:srgbClr>
                  </a:solidFill>
                  <a:latin typeface="나눔바른고딕" pitchFamily="50" charset="-127"/>
                  <a:ea typeface="나눔바른고딕" pitchFamily="50" charset="-127"/>
                </a:rPr>
                <a:t> </a:t>
              </a:r>
              <a:r>
                <a:rPr lang="ko-KR" altLang="en-US" sz="1400" b="1" dirty="0" smtClean="0">
                  <a:solidFill>
                    <a:srgbClr val="1F497D">
                      <a:lumMod val="50000"/>
                    </a:srgbClr>
                  </a:solidFill>
                  <a:latin typeface="나눔바른고딕" pitchFamily="50" charset="-127"/>
                  <a:ea typeface="나눔바른고딕" pitchFamily="50" charset="-127"/>
                </a:rPr>
                <a:t>및</a:t>
              </a: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삭제는 작성한 회원만 가능하다</a:t>
              </a:r>
              <a:r>
                <a:rPr kumimoji="0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.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971600" y="4737324"/>
              <a:ext cx="214314" cy="2143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225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500042"/>
            <a:ext cx="9144000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606" y="548680"/>
            <a:ext cx="4479650" cy="5771709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0" y="518267"/>
            <a:ext cx="3131840" cy="6196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06.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모델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ERD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957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500042"/>
            <a:ext cx="9144000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78" y="908720"/>
            <a:ext cx="8025842" cy="5371627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0" y="518267"/>
            <a:ext cx="3131840" cy="6196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06.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모델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Logical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75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500042"/>
            <a:ext cx="9144000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980729"/>
            <a:ext cx="8354707" cy="5328592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0" y="518267"/>
            <a:ext cx="3131840" cy="6196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06.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모델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Physical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196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500042"/>
            <a:ext cx="9144000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0" y="518267"/>
            <a:ext cx="3491880" cy="6196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07. Use Case Diagram-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184572"/>
            <a:ext cx="6372748" cy="514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71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500042"/>
            <a:ext cx="9144000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172967"/>
            <a:ext cx="6840760" cy="513057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505128"/>
            <a:ext cx="3491880" cy="6196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07. Use Case Diagram-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289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500042"/>
            <a:ext cx="9144000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0" y="518267"/>
            <a:ext cx="3131840" cy="6196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08.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구조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8" t="11776" b="2549"/>
          <a:stretch/>
        </p:blipFill>
        <p:spPr>
          <a:xfrm>
            <a:off x="305780" y="1406446"/>
            <a:ext cx="7362564" cy="403877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88224" y="1772816"/>
            <a:ext cx="2160240" cy="92333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이미지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동영상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JSON </a:t>
            </a:r>
            <a:r>
              <a:rPr lang="ko-KR" altLang="en-US" dirty="0" smtClean="0"/>
              <a:t>정보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550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500042"/>
            <a:ext cx="9144000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0" y="518267"/>
            <a:ext cx="3131840" cy="6196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08.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구조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6" t="14837"/>
          <a:stretch/>
        </p:blipFill>
        <p:spPr>
          <a:xfrm>
            <a:off x="107504" y="1268760"/>
            <a:ext cx="3336974" cy="34880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44478" y="1585576"/>
            <a:ext cx="5087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GIGABOX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사용자용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프로젝트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사용자가 실질적으로 사용하는 웹사이트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44478" y="2757558"/>
            <a:ext cx="5087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GIGABOX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관리자용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MVC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프로젝트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사용자가 실질적으로 사용하는 웹사이트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44478" y="3938030"/>
            <a:ext cx="50879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GIGABOX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업로드용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MVC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프로젝트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 서버를 이용하여 사용자와 관리자 프로젝트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간데이터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공유를 담당하는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REST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414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500042"/>
            <a:ext cx="9144000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0" y="518267"/>
            <a:ext cx="3131840" cy="6196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08.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구조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1497558"/>
            <a:ext cx="8640960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스프링에서 지원하는 의존성 주입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(DI),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제어 역전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IoC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사용해 객체 지향 구현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Controller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Persistence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계층 사이에 완충 역할을 하는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Service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계층을 넣음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AJAX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REST Controller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적극 활용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32"/>
          <a:stretch/>
        </p:blipFill>
        <p:spPr>
          <a:xfrm>
            <a:off x="858301" y="2492896"/>
            <a:ext cx="7530123" cy="371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91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500042"/>
            <a:ext cx="9144000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34878" y="1268760"/>
            <a:ext cx="4697162" cy="461665"/>
            <a:chOff x="234878" y="1268760"/>
            <a:chExt cx="4697162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773928" y="1268760"/>
              <a:ext cx="41581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개요</a:t>
              </a:r>
              <a:endParaRPr lang="en-US" altLang="ko-KR" sz="2400" b="1" dirty="0" smtClean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34878" y="1268760"/>
              <a:ext cx="539050" cy="4486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</a:t>
              </a:r>
              <a:endPara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0" y="518267"/>
            <a:ext cx="3131840" cy="6196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목차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34878" y="1931325"/>
            <a:ext cx="4697162" cy="461665"/>
            <a:chOff x="234878" y="1268760"/>
            <a:chExt cx="4697162" cy="461665"/>
          </a:xfrm>
        </p:grpSpPr>
        <p:sp>
          <p:nvSpPr>
            <p:cNvPr id="17" name="TextBox 16"/>
            <p:cNvSpPr txBox="1"/>
            <p:nvPr/>
          </p:nvSpPr>
          <p:spPr>
            <a:xfrm>
              <a:off x="773928" y="1268760"/>
              <a:ext cx="41581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환경</a:t>
              </a:r>
              <a:endParaRPr lang="en-US" altLang="ko-KR" sz="2400" b="1" dirty="0" smtClean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34878" y="1268760"/>
              <a:ext cx="539050" cy="4486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02</a:t>
              </a:r>
              <a:endPara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234878" y="2605649"/>
            <a:ext cx="4697162" cy="461665"/>
            <a:chOff x="234878" y="1268760"/>
            <a:chExt cx="4697162" cy="461665"/>
          </a:xfrm>
        </p:grpSpPr>
        <p:sp>
          <p:nvSpPr>
            <p:cNvPr id="20" name="TextBox 19"/>
            <p:cNvSpPr txBox="1"/>
            <p:nvPr/>
          </p:nvSpPr>
          <p:spPr>
            <a:xfrm>
              <a:off x="773928" y="1268760"/>
              <a:ext cx="41581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역할 분담 </a:t>
              </a:r>
              <a:endParaRPr lang="en-US" altLang="ko-KR" sz="2400" b="1" dirty="0" smtClean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34878" y="1268760"/>
              <a:ext cx="539050" cy="4486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03</a:t>
              </a:r>
              <a:endPara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234878" y="3268214"/>
            <a:ext cx="4697162" cy="461665"/>
            <a:chOff x="234878" y="1268760"/>
            <a:chExt cx="4697162" cy="461665"/>
          </a:xfrm>
        </p:grpSpPr>
        <p:sp>
          <p:nvSpPr>
            <p:cNvPr id="24" name="TextBox 23"/>
            <p:cNvSpPr txBox="1"/>
            <p:nvPr/>
          </p:nvSpPr>
          <p:spPr>
            <a:xfrm>
              <a:off x="773928" y="1268760"/>
              <a:ext cx="41581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일정</a:t>
              </a:r>
              <a:endParaRPr lang="en-US" altLang="ko-KR" sz="2400" b="1" dirty="0" smtClean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34878" y="1268760"/>
              <a:ext cx="539050" cy="4486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04</a:t>
              </a:r>
              <a:endPara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2699792" y="2483376"/>
            <a:ext cx="4697162" cy="461665"/>
            <a:chOff x="234878" y="1268760"/>
            <a:chExt cx="4697162" cy="461665"/>
          </a:xfrm>
        </p:grpSpPr>
        <p:sp>
          <p:nvSpPr>
            <p:cNvPr id="29" name="TextBox 28"/>
            <p:cNvSpPr txBox="1"/>
            <p:nvPr/>
          </p:nvSpPr>
          <p:spPr>
            <a:xfrm>
              <a:off x="773928" y="1268760"/>
              <a:ext cx="41581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요구사항</a:t>
              </a:r>
              <a:endParaRPr lang="en-US" altLang="ko-KR" sz="2400" b="1" dirty="0" smtClean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34878" y="1268760"/>
              <a:ext cx="539050" cy="4486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05</a:t>
              </a:r>
              <a:endPara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2699792" y="3145941"/>
            <a:ext cx="4697162" cy="461665"/>
            <a:chOff x="234878" y="1268760"/>
            <a:chExt cx="4697162" cy="461665"/>
          </a:xfrm>
        </p:grpSpPr>
        <p:sp>
          <p:nvSpPr>
            <p:cNvPr id="32" name="TextBox 31"/>
            <p:cNvSpPr txBox="1"/>
            <p:nvPr/>
          </p:nvSpPr>
          <p:spPr>
            <a:xfrm>
              <a:off x="773928" y="1268760"/>
              <a:ext cx="41581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모델</a:t>
              </a:r>
              <a:endParaRPr lang="en-US" altLang="ko-KR" sz="2400" b="1" dirty="0" smtClean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234878" y="1268760"/>
              <a:ext cx="539050" cy="4486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06</a:t>
              </a:r>
              <a:endPara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2699792" y="3820265"/>
            <a:ext cx="4697162" cy="461665"/>
            <a:chOff x="234878" y="1268760"/>
            <a:chExt cx="4697162" cy="461665"/>
          </a:xfrm>
        </p:grpSpPr>
        <p:sp>
          <p:nvSpPr>
            <p:cNvPr id="41" name="TextBox 40"/>
            <p:cNvSpPr txBox="1"/>
            <p:nvPr/>
          </p:nvSpPr>
          <p:spPr>
            <a:xfrm>
              <a:off x="773928" y="1268760"/>
              <a:ext cx="41581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Use Case Diagram</a:t>
              </a: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34878" y="1268760"/>
              <a:ext cx="539050" cy="4486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07</a:t>
              </a:r>
              <a:endPara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2699792" y="4482830"/>
            <a:ext cx="4697162" cy="461665"/>
            <a:chOff x="234878" y="1268760"/>
            <a:chExt cx="4697162" cy="461665"/>
          </a:xfrm>
        </p:grpSpPr>
        <p:sp>
          <p:nvSpPr>
            <p:cNvPr id="44" name="TextBox 43"/>
            <p:cNvSpPr txBox="1"/>
            <p:nvPr/>
          </p:nvSpPr>
          <p:spPr>
            <a:xfrm>
              <a:off x="773928" y="1268760"/>
              <a:ext cx="41581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구조</a:t>
              </a:r>
              <a:r>
                <a:rPr lang="en-US" altLang="ko-KR" sz="24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234878" y="1268760"/>
              <a:ext cx="539050" cy="4486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08</a:t>
              </a:r>
              <a:endPara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6084168" y="4438758"/>
            <a:ext cx="4697162" cy="461665"/>
            <a:chOff x="234878" y="1268760"/>
            <a:chExt cx="4697162" cy="461665"/>
          </a:xfrm>
        </p:grpSpPr>
        <p:sp>
          <p:nvSpPr>
            <p:cNvPr id="47" name="TextBox 46"/>
            <p:cNvSpPr txBox="1"/>
            <p:nvPr/>
          </p:nvSpPr>
          <p:spPr>
            <a:xfrm>
              <a:off x="773928" y="1268760"/>
              <a:ext cx="41581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관리자 </a:t>
              </a:r>
              <a:r>
                <a:rPr lang="en-US" altLang="ko-KR" sz="24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UI </a:t>
              </a:r>
              <a:r>
                <a:rPr lang="ko-KR" altLang="en-US" sz="24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및 기능</a:t>
              </a:r>
              <a:endParaRPr lang="en-US" altLang="ko-KR" sz="2400" b="1" dirty="0" smtClean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234878" y="1268760"/>
              <a:ext cx="539050" cy="4486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09</a:t>
              </a:r>
              <a:endPara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084168" y="5101323"/>
            <a:ext cx="4697162" cy="461665"/>
            <a:chOff x="234878" y="1268760"/>
            <a:chExt cx="4697162" cy="461665"/>
          </a:xfrm>
        </p:grpSpPr>
        <p:sp>
          <p:nvSpPr>
            <p:cNvPr id="50" name="TextBox 49"/>
            <p:cNvSpPr txBox="1"/>
            <p:nvPr/>
          </p:nvSpPr>
          <p:spPr>
            <a:xfrm>
              <a:off x="773928" y="1268760"/>
              <a:ext cx="41581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</a:t>
              </a:r>
              <a:r>
                <a:rPr lang="en-US" altLang="ko-KR" sz="24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UI </a:t>
              </a:r>
              <a:r>
                <a:rPr lang="ko-KR" altLang="en-US" sz="24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및 기능</a:t>
              </a:r>
              <a:endParaRPr lang="en-US" altLang="ko-KR" sz="2400" b="1" dirty="0" smtClean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234878" y="1268760"/>
              <a:ext cx="539050" cy="4486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</a:t>
              </a:r>
              <a:endPara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084168" y="5775647"/>
            <a:ext cx="4697162" cy="461665"/>
            <a:chOff x="234878" y="1268760"/>
            <a:chExt cx="4697162" cy="461665"/>
          </a:xfrm>
        </p:grpSpPr>
        <p:sp>
          <p:nvSpPr>
            <p:cNvPr id="53" name="TextBox 52"/>
            <p:cNvSpPr txBox="1"/>
            <p:nvPr/>
          </p:nvSpPr>
          <p:spPr>
            <a:xfrm>
              <a:off x="773928" y="1268760"/>
              <a:ext cx="41581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후기</a:t>
              </a:r>
              <a:endParaRPr lang="en-US" altLang="ko-KR" sz="2400" b="1" dirty="0" smtClean="0">
                <a:solidFill>
                  <a:schemeClr val="tx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34878" y="1268760"/>
              <a:ext cx="539050" cy="4486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11</a:t>
              </a:r>
              <a:endPara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979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500042"/>
            <a:ext cx="9144000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0" y="518267"/>
            <a:ext cx="4499992" cy="6196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08.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구조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패키지 구조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5073"/>
            <a:ext cx="9144000" cy="114173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78" y="2791240"/>
            <a:ext cx="3672142" cy="3353370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980356"/>
              </p:ext>
            </p:extLst>
          </p:nvPr>
        </p:nvGraphicFramePr>
        <p:xfrm>
          <a:off x="3995936" y="2974190"/>
          <a:ext cx="5088638" cy="31191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4319">
                  <a:extLst>
                    <a:ext uri="{9D8B030D-6E8A-4147-A177-3AD203B41FA5}">
                      <a16:colId xmlns="" xmlns:a16="http://schemas.microsoft.com/office/drawing/2014/main" val="2520203672"/>
                    </a:ext>
                  </a:extLst>
                </a:gridCol>
                <a:gridCol w="2544319">
                  <a:extLst>
                    <a:ext uri="{9D8B030D-6E8A-4147-A177-3AD203B41FA5}">
                      <a16:colId xmlns="" xmlns:a16="http://schemas.microsoft.com/office/drawing/2014/main" val="2565525637"/>
                    </a:ext>
                  </a:extLst>
                </a:gridCol>
              </a:tblGrid>
              <a:tr h="5198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메인  페이지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영화 관리 기능 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558180832"/>
                  </a:ext>
                </a:extLst>
              </a:tr>
              <a:tr h="5198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계정 기능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영화관 관리 기능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15743491"/>
                  </a:ext>
                </a:extLst>
              </a:tr>
              <a:tr h="5198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암호화 기능 지원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고객센터 관리 기능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31067643"/>
                  </a:ext>
                </a:extLst>
              </a:tr>
              <a:tr h="5198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메인 페이지 일정 기능 지원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회원 관리 기능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71652394"/>
                  </a:ext>
                </a:extLst>
              </a:tr>
              <a:tr h="5198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메일 기능 지원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예약 관련 기능 지원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753117997"/>
                  </a:ext>
                </a:extLst>
              </a:tr>
              <a:tr h="5198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페이징</a:t>
                      </a:r>
                      <a:r>
                        <a:rPr lang="ko-KR" altLang="en-US" sz="16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및 검색 기능 지원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통계 관리 기능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287511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73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500042"/>
            <a:ext cx="9144000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0" y="518267"/>
            <a:ext cx="5436096" cy="6196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08.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구조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계정 기능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UML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156108"/>
            <a:ext cx="8574354" cy="516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500042"/>
            <a:ext cx="9144000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0" y="518267"/>
            <a:ext cx="5436096" cy="6196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08.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구조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메인 페이지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UML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838" y="1341886"/>
            <a:ext cx="5692323" cy="483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21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500042"/>
            <a:ext cx="9144000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0" y="518267"/>
            <a:ext cx="5148064" cy="6196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08.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구조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영화 관리 기능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UML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196752"/>
            <a:ext cx="3024336" cy="507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9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500042"/>
            <a:ext cx="9144000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0" y="518267"/>
            <a:ext cx="5220072" cy="6196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08.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구조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영화관 관리 기능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UML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7" y="1156109"/>
            <a:ext cx="7344627" cy="508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3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500042"/>
            <a:ext cx="9144000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518267"/>
            <a:ext cx="5220072" cy="6196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08.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구조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고객 센터 관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기능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UML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89856"/>
            <a:ext cx="8532440" cy="511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57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500042"/>
            <a:ext cx="9144000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518267"/>
            <a:ext cx="5220072" cy="6196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08.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구조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회원 관리 기능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UML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218361"/>
            <a:ext cx="3240360" cy="509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500042"/>
            <a:ext cx="9144000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518267"/>
            <a:ext cx="5220072" cy="6196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08.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구조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통계 관리 기능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UML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268760"/>
            <a:ext cx="7056784" cy="495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91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500042"/>
            <a:ext cx="9144000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518267"/>
            <a:ext cx="5220072" cy="6196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08.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구조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업로드 서버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UML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9928"/>
            <a:ext cx="9144000" cy="44513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88224" y="1259174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업로드 지원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1600" y="1243352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업로드 파일 삭제 지원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2343" y="2497904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리소스 내보내기 지원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94116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Cross-domain</a:t>
            </a:r>
            <a:r>
              <a:rPr lang="ko-KR" altLang="en-US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 필터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203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500042"/>
            <a:ext cx="9144000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518267"/>
            <a:ext cx="5220072" cy="6196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08.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구조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패키지 구조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6" y="1412776"/>
            <a:ext cx="9085448" cy="82108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65" y="2508756"/>
            <a:ext cx="3815045" cy="3702909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373924"/>
              </p:ext>
            </p:extLst>
          </p:nvPr>
        </p:nvGraphicFramePr>
        <p:xfrm>
          <a:off x="3995936" y="2974190"/>
          <a:ext cx="5088638" cy="31191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4319">
                  <a:extLst>
                    <a:ext uri="{9D8B030D-6E8A-4147-A177-3AD203B41FA5}">
                      <a16:colId xmlns="" xmlns:a16="http://schemas.microsoft.com/office/drawing/2014/main" val="2520203672"/>
                    </a:ext>
                  </a:extLst>
                </a:gridCol>
                <a:gridCol w="2544319">
                  <a:extLst>
                    <a:ext uri="{9D8B030D-6E8A-4147-A177-3AD203B41FA5}">
                      <a16:colId xmlns="" xmlns:a16="http://schemas.microsoft.com/office/drawing/2014/main" val="2565525637"/>
                    </a:ext>
                  </a:extLst>
                </a:gridCol>
              </a:tblGrid>
              <a:tr h="5198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메인  페이지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로그인 및 계정 접근 제어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558180832"/>
                  </a:ext>
                </a:extLst>
              </a:tr>
              <a:tr h="5198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계정</a:t>
                      </a:r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회원 서비스</a:t>
                      </a:r>
                      <a:r>
                        <a:rPr lang="ko-KR" altLang="en-US" sz="16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기능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영화관</a:t>
                      </a:r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지점</a:t>
                      </a:r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기능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15743491"/>
                  </a:ext>
                </a:extLst>
              </a:tr>
              <a:tr h="5198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영화 관련 기능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예매 기능</a:t>
                      </a:r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상영관</a:t>
                      </a:r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31067643"/>
                  </a:ext>
                </a:extLst>
              </a:tr>
              <a:tr h="5198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한줄평</a:t>
                      </a:r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기능 지원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예매 기능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71652394"/>
                  </a:ext>
                </a:extLst>
              </a:tr>
              <a:tr h="5198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찜</a:t>
                      </a:r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마이무비</a:t>
                      </a:r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</a:t>
                      </a:r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기능 지원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고객 센터 기능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753117997"/>
                  </a:ext>
                </a:extLst>
              </a:tr>
              <a:tr h="5198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페이징</a:t>
                      </a:r>
                      <a:r>
                        <a:rPr lang="ko-KR" altLang="en-US" sz="16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및 검색 기능 지원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JSP </a:t>
                      </a:r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태그 지원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287511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369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500042"/>
            <a:ext cx="9144000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304236" y="2204864"/>
            <a:ext cx="962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개발 기간</a:t>
            </a:r>
            <a:endParaRPr lang="en-US" altLang="ko-KR" sz="1600" b="1" dirty="0" smtClean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75453" y="3171939"/>
            <a:ext cx="1327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프로젝트 목적</a:t>
            </a:r>
            <a:endParaRPr lang="ko-KR" altLang="en-US" sz="16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75453" y="4095018"/>
            <a:ext cx="962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개발 목표</a:t>
            </a:r>
            <a:endParaRPr lang="ko-KR" altLang="en-US" sz="16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285884" y="2584078"/>
            <a:ext cx="69585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2017.05.29. ~ 2017.07.13. (46</a:t>
            </a:r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일</a:t>
            </a:r>
            <a:r>
              <a:rPr lang="en-US" altLang="ko-KR" sz="2000" b="1" dirty="0" smtClean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) </a:t>
            </a:r>
            <a:endParaRPr lang="ko-KR" altLang="en-US" sz="20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285884" y="3510493"/>
            <a:ext cx="69585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온라인 영화 예매 서비스를 제공하는 웹 기반 시스템 구축</a:t>
            </a:r>
            <a:endParaRPr lang="ko-KR" altLang="en-US" sz="20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285884" y="4452208"/>
            <a:ext cx="7390572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2000" dirty="0" smtClean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Spring MVC</a:t>
            </a:r>
            <a:r>
              <a:rPr lang="ko-KR" altLang="en-US" sz="2000" dirty="0" smtClean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를 이용한 유연한 </a:t>
            </a:r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객체지향 </a:t>
            </a:r>
            <a:r>
              <a:rPr lang="en-US" altLang="ko-KR" sz="2000" b="1" dirty="0" smtClean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MVC </a:t>
            </a:r>
            <a:r>
              <a:rPr lang="ko-KR" altLang="en-US" sz="2000" b="1" dirty="0" smtClean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구조 </a:t>
            </a:r>
            <a:r>
              <a:rPr lang="ko-KR" altLang="en-US" sz="2000" dirty="0" smtClean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시스템 구축</a:t>
            </a:r>
            <a:endParaRPr lang="en-US" altLang="ko-KR" sz="2000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2000" b="1" dirty="0" smtClean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AJAX</a:t>
            </a:r>
            <a:r>
              <a:rPr lang="ko-KR" altLang="en-US" sz="2000" dirty="0" smtClean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를 적극 활용한 </a:t>
            </a:r>
            <a:r>
              <a:rPr lang="en-US" altLang="ko-KR" sz="2000" dirty="0" err="1" smtClean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RESTFul</a:t>
            </a:r>
            <a:r>
              <a:rPr lang="ko-KR" altLang="en-US" sz="2000" dirty="0" smtClean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한 동적 사이트 구현</a:t>
            </a:r>
            <a:endParaRPr lang="en-US" altLang="ko-KR" sz="2000" dirty="0" smtClean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2000" dirty="0" smtClean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다양한 </a:t>
            </a:r>
            <a:r>
              <a:rPr lang="en-US" altLang="ko-KR" sz="2000" dirty="0" smtClean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API</a:t>
            </a:r>
            <a:r>
              <a:rPr lang="ko-KR" altLang="en-US" sz="2000" dirty="0" smtClean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를 이용한 </a:t>
            </a:r>
            <a:r>
              <a:rPr lang="en-US" altLang="ko-KR" sz="2000" b="1" dirty="0" smtClean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RIA</a:t>
            </a:r>
            <a:r>
              <a:rPr lang="en-US" altLang="ko-KR" sz="2000" dirty="0" smtClean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(Rich Internet Application) </a:t>
            </a:r>
            <a:r>
              <a:rPr lang="ko-KR" altLang="en-US" sz="2000" dirty="0" smtClean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제공</a:t>
            </a:r>
            <a:endParaRPr lang="en-US" altLang="ko-KR" sz="2000" dirty="0" smtClean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ko-KR" altLang="en-US" sz="20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71570" y="2247166"/>
            <a:ext cx="214314" cy="21431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071570" y="3189534"/>
            <a:ext cx="214314" cy="21431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071570" y="4137320"/>
            <a:ext cx="214314" cy="21431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0" y="518267"/>
            <a:ext cx="3131840" cy="6196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01.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04236" y="1353532"/>
            <a:ext cx="1144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프로젝트 명</a:t>
            </a:r>
            <a:endParaRPr lang="en-US" altLang="ko-KR" sz="1600" b="1" dirty="0" smtClean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285884" y="1732746"/>
            <a:ext cx="69585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GIGABOX</a:t>
            </a:r>
            <a:endParaRPr lang="ko-KR" altLang="en-US" sz="20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071570" y="1395834"/>
            <a:ext cx="214314" cy="21431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18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500042"/>
            <a:ext cx="9144000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518267"/>
            <a:ext cx="5220072" cy="6196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08.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구조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회원 및 계정 기능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UML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7738"/>
            <a:ext cx="9144000" cy="463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6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500042"/>
            <a:ext cx="9144000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518267"/>
            <a:ext cx="5220072" cy="6196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08.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구조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영화 기능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UML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5107"/>
            <a:ext cx="9144000" cy="519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2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500042"/>
            <a:ext cx="9144000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518267"/>
            <a:ext cx="5220072" cy="6196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08.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구조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영화관 기능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UML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512" y="1397531"/>
            <a:ext cx="5254975" cy="463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7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500042"/>
            <a:ext cx="9144000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518267"/>
            <a:ext cx="5220072" cy="6196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08.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구조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고객 센터 기능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UML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6108"/>
            <a:ext cx="9144000" cy="522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37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500042"/>
            <a:ext cx="9144000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518267"/>
            <a:ext cx="5220072" cy="6196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08.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구조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마이페이지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기능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UML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156108"/>
            <a:ext cx="6619457" cy="517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58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500042"/>
            <a:ext cx="9144000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518267"/>
            <a:ext cx="5220072" cy="6196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08.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구조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예매 기능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UML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35835"/>
            <a:ext cx="5040560" cy="519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09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500042"/>
            <a:ext cx="9144000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518267"/>
            <a:ext cx="5220072" cy="6196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08.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구조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예매 기능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UML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35835"/>
            <a:ext cx="5040560" cy="519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42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500042"/>
            <a:ext cx="9144000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584176" y="2924944"/>
            <a:ext cx="6156176" cy="97965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09.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기능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886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500042"/>
            <a:ext cx="9144000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518267"/>
            <a:ext cx="5220072" cy="6196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09.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기능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계정 및 암호화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3573016"/>
            <a:ext cx="2808312" cy="250705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521955"/>
            <a:ext cx="2808312" cy="1908015"/>
          </a:xfrm>
          <a:prstGeom prst="rect">
            <a:avLst/>
          </a:prstGeom>
        </p:spPr>
      </p:pic>
      <p:graphicFrame>
        <p:nvGraphicFramePr>
          <p:cNvPr id="9" name="다이어그램 8"/>
          <p:cNvGraphicFramePr/>
          <p:nvPr>
            <p:extLst>
              <p:ext uri="{D42A27DB-BD31-4B8C-83A1-F6EECF244321}">
                <p14:modId xmlns:p14="http://schemas.microsoft.com/office/powerpoint/2010/main" val="883321241"/>
              </p:ext>
            </p:extLst>
          </p:nvPr>
        </p:nvGraphicFramePr>
        <p:xfrm>
          <a:off x="4283968" y="1037350"/>
          <a:ext cx="3696072" cy="118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635896" y="1988840"/>
            <a:ext cx="5400600" cy="353943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SHA256 :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단방향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해시 함수를 사용하여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다이제스트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(digest)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Bcrypt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Salt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생성 후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해시된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암호에 붙여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다시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해시화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시킴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값이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저장되며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인증할 시에는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입력된 값을 바탕으로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SHA256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해시화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시킨 후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Bcrypt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가진 암호 체크 함수를 사용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최초 계정 생성시에는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PW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넣어놓고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암호화 페이지를 이용해 암호화 한 후 사용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57559"/>
              </p:ext>
            </p:extLst>
          </p:nvPr>
        </p:nvGraphicFramePr>
        <p:xfrm>
          <a:off x="3846139" y="2536915"/>
          <a:ext cx="5159626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59626">
                  <a:extLst>
                    <a:ext uri="{9D8B030D-6E8A-4147-A177-3AD203B41FA5}">
                      <a16:colId xmlns="" xmlns:a16="http://schemas.microsoft.com/office/drawing/2014/main" val="3224311993"/>
                    </a:ext>
                  </a:extLst>
                </a:gridCol>
              </a:tblGrid>
              <a:tr h="1945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Admin </a:t>
                      </a:r>
                      <a:r>
                        <a:rPr lang="en-US" altLang="ko-KR" sz="10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sym typeface="Wingdings" panose="05000000000000000000" pitchFamily="2" charset="2"/>
                        </a:rPr>
                        <a:t></a:t>
                      </a:r>
                    </a:p>
                    <a:p>
                      <a:pPr latinLnBrk="1"/>
                      <a:r>
                        <a:rPr lang="en-US" altLang="ko-KR" sz="10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0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8C6976E5B5410415BDE908BD4DEE15DFB167A9C873FC4BB8A81F6F2AB448A918</a:t>
                      </a:r>
                      <a:endParaRPr lang="ko-KR" altLang="en-US" sz="10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17152147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548759"/>
              </p:ext>
            </p:extLst>
          </p:nvPr>
        </p:nvGraphicFramePr>
        <p:xfrm>
          <a:off x="3846139" y="3497444"/>
          <a:ext cx="5159626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59626">
                  <a:extLst>
                    <a:ext uri="{9D8B030D-6E8A-4147-A177-3AD203B41FA5}">
                      <a16:colId xmlns="" xmlns:a16="http://schemas.microsoft.com/office/drawing/2014/main" val="3224311993"/>
                    </a:ext>
                  </a:extLst>
                </a:gridCol>
              </a:tblGrid>
              <a:tr h="1945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0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8C6976E5B5410415BDE908BD4DEE15DFB167A9C873FC4BB8A81F6F2AB448A918 </a:t>
                      </a:r>
                      <a:r>
                        <a:rPr lang="en-US" altLang="ko-KR" sz="10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sym typeface="Wingdings" panose="05000000000000000000" pitchFamily="2" charset="2"/>
                        </a:rPr>
                        <a:t> $2a$10$MXmPT.R.1BH/G/J7VXcBCepJlt4J6LcfAiHIulgSBK7j6PCjwzRnC</a:t>
                      </a:r>
                      <a:endParaRPr lang="ko-KR" altLang="en-US" sz="10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17152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9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500042"/>
            <a:ext cx="9144000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518267"/>
            <a:ext cx="5220072" cy="6196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09.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기능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인터셉터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활용 자동 로그인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75270"/>
            <a:ext cx="3382021" cy="331236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978" y="1577135"/>
            <a:ext cx="5056875" cy="431565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040841" y="1218238"/>
            <a:ext cx="4707623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com.gigabox.admin.intercepter.AuthInterceptor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644009" y="3429000"/>
            <a:ext cx="4392488" cy="12866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5496" y="4869160"/>
            <a:ext cx="3920474" cy="13234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자동로그인을 체크했다면 브라우저에 쿠키가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남게 되고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 쿠키 값은 </a:t>
            </a:r>
            <a:r>
              <a:rPr lang="en-US" altLang="ko-KR" sz="1600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sz="1600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도에 저장</a:t>
            </a:r>
            <a:r>
              <a:rPr lang="en-US" altLang="ko-KR" sz="1600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할 때 </a:t>
            </a:r>
            <a:r>
              <a:rPr lang="ko-KR" altLang="en-US" sz="1600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브라우저의 쿠키 값과</a:t>
            </a:r>
            <a:r>
              <a:rPr lang="en-US" altLang="ko-KR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600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sz="1600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저장된 값을 비교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하여 일치하는 경우만 자동로그인이 완료된다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019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500042"/>
            <a:ext cx="9144000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518267"/>
            <a:ext cx="3131840" cy="6196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환경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488985"/>
              </p:ext>
            </p:extLst>
          </p:nvPr>
        </p:nvGraphicFramePr>
        <p:xfrm>
          <a:off x="179512" y="1196753"/>
          <a:ext cx="8784976" cy="51352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5194">
                  <a:extLst>
                    <a:ext uri="{9D8B030D-6E8A-4147-A177-3AD203B41FA5}">
                      <a16:colId xmlns="" xmlns:a16="http://schemas.microsoft.com/office/drawing/2014/main" val="1843556165"/>
                    </a:ext>
                  </a:extLst>
                </a:gridCol>
                <a:gridCol w="2359222">
                  <a:extLst>
                    <a:ext uri="{9D8B030D-6E8A-4147-A177-3AD203B41FA5}">
                      <a16:colId xmlns="" xmlns:a16="http://schemas.microsoft.com/office/drawing/2014/main" val="709328229"/>
                    </a:ext>
                  </a:extLst>
                </a:gridCol>
                <a:gridCol w="3024336">
                  <a:extLst>
                    <a:ext uri="{9D8B030D-6E8A-4147-A177-3AD203B41FA5}">
                      <a16:colId xmlns="" xmlns:a16="http://schemas.microsoft.com/office/drawing/2014/main" val="1004147708"/>
                    </a:ext>
                  </a:extLst>
                </a:gridCol>
                <a:gridCol w="2016224">
                  <a:extLst>
                    <a:ext uri="{9D8B030D-6E8A-4147-A177-3AD203B41FA5}">
                      <a16:colId xmlns="" xmlns:a16="http://schemas.microsoft.com/office/drawing/2014/main" val="3787389149"/>
                    </a:ext>
                  </a:extLst>
                </a:gridCol>
              </a:tblGrid>
              <a:tr h="2445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분류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내용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버전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비고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44438446"/>
                  </a:ext>
                </a:extLst>
              </a:tr>
              <a:tr h="24453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OS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Windows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Windows7, Windows 10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3750440"/>
                  </a:ext>
                </a:extLst>
              </a:tr>
              <a:tr h="24453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Linux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CentOS Linux 5.7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Cafe24 </a:t>
                      </a:r>
                      <a:r>
                        <a:rPr lang="ko-KR" altLang="en-US" sz="1000" dirty="0" smtClean="0"/>
                        <a:t>호스팅 서버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1972558"/>
                  </a:ext>
                </a:extLst>
              </a:tr>
              <a:tr h="24453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Framework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Spring MVC project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Spring 4.3.3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MVC </a:t>
                      </a:r>
                      <a:r>
                        <a:rPr lang="ko-KR" altLang="en-US" sz="1000" dirty="0" smtClean="0"/>
                        <a:t>프레임워크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09463258"/>
                  </a:ext>
                </a:extLst>
              </a:tr>
              <a:tr h="24453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Mybatis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Mybatis</a:t>
                      </a:r>
                      <a:r>
                        <a:rPr lang="en-US" altLang="ko-KR" sz="1000" dirty="0" smtClean="0"/>
                        <a:t> 3.4.1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Persistence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프레임워크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22493078"/>
                  </a:ext>
                </a:extLst>
              </a:tr>
              <a:tr h="2445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Database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Oracle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Oracle 11g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44638605"/>
                  </a:ext>
                </a:extLst>
              </a:tr>
              <a:tr h="244538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Language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Java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Java 1.8.0_u131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25515159"/>
                  </a:ext>
                </a:extLst>
              </a:tr>
              <a:tr h="24453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HTML5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HTML5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92175871"/>
                  </a:ext>
                </a:extLst>
              </a:tr>
              <a:tr h="24453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CSS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CSS 3.0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93350156"/>
                  </a:ext>
                </a:extLst>
              </a:tr>
              <a:tr h="24453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Javascript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ECMAScript5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28648286"/>
                  </a:ext>
                </a:extLst>
              </a:tr>
              <a:tr h="244538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Tool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Spring</a:t>
                      </a:r>
                      <a:r>
                        <a:rPr lang="en-US" altLang="ko-KR" sz="1000" baseline="0" dirty="0" smtClean="0"/>
                        <a:t> Tool Suite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STS-3.8.4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통합 </a:t>
                      </a:r>
                      <a:r>
                        <a:rPr lang="en-US" altLang="ko-KR" sz="1000" dirty="0" smtClean="0"/>
                        <a:t>IDE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72095385"/>
                  </a:ext>
                </a:extLst>
              </a:tr>
              <a:tr h="24453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SQL</a:t>
                      </a:r>
                      <a:r>
                        <a:rPr lang="en-US" altLang="ko-KR" sz="1000" baseline="0" dirty="0" smtClean="0"/>
                        <a:t> Developer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sql</a:t>
                      </a:r>
                      <a:r>
                        <a:rPr lang="en-US" altLang="ko-KR" sz="1000" baseline="0" dirty="0" smtClean="0"/>
                        <a:t>developer</a:t>
                      </a:r>
                      <a:r>
                        <a:rPr lang="en-US" altLang="ko-KR" sz="1000" dirty="0" smtClean="0"/>
                        <a:t>-4.1.5.21.78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DataBase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관리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89228187"/>
                  </a:ext>
                </a:extLst>
              </a:tr>
              <a:tr h="2445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GIT, GitHub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Git</a:t>
                      </a:r>
                      <a:r>
                        <a:rPr lang="en-US" altLang="ko-KR" sz="1000" baseline="0" dirty="0" smtClean="0"/>
                        <a:t> 2.12.2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형상 관리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92755183"/>
                  </a:ext>
                </a:extLst>
              </a:tr>
              <a:tr h="24453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Maven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Maven</a:t>
                      </a:r>
                      <a:r>
                        <a:rPr lang="en-US" altLang="ko-KR" sz="1000" baseline="0" dirty="0" smtClean="0"/>
                        <a:t> 4.0.0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프로젝트 관리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41387500"/>
                  </a:ext>
                </a:extLst>
              </a:tr>
              <a:tr h="24453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Browser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Google Chrome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Chrome 59.0.3071.115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5724759"/>
                  </a:ext>
                </a:extLst>
              </a:tr>
              <a:tr h="24453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Mozilla Firefox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Firefox 54.0.1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45894549"/>
                  </a:ext>
                </a:extLst>
              </a:tr>
              <a:tr h="24453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Web Server</a:t>
                      </a:r>
                      <a:endParaRPr lang="ko-KR" altLang="en-US" sz="10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Apache Tomcat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Apache</a:t>
                      </a:r>
                      <a:r>
                        <a:rPr lang="en-US" altLang="ko-KR" sz="1000" baseline="0" dirty="0" smtClean="0"/>
                        <a:t> Tomcat 9.0.0.M20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2049302"/>
                  </a:ext>
                </a:extLst>
              </a:tr>
              <a:tr h="24453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Apache Tomcat</a:t>
                      </a:r>
                      <a:r>
                        <a:rPr lang="en-US" altLang="ko-KR" sz="1000" baseline="0" dirty="0" smtClean="0"/>
                        <a:t> 8.0.22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Cafe24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호스팅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3503458"/>
                  </a:ext>
                </a:extLst>
              </a:tr>
              <a:tr h="24453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CASE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ERwin</a:t>
                      </a:r>
                      <a:r>
                        <a:rPr lang="en-US" altLang="ko-KR" sz="1000" baseline="0" dirty="0" smtClean="0"/>
                        <a:t>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ERwin Release</a:t>
                      </a:r>
                      <a:r>
                        <a:rPr lang="en-US" altLang="ko-KR" sz="1000" baseline="0" dirty="0" smtClean="0"/>
                        <a:t> 7.3</a:t>
                      </a:r>
                      <a:endParaRPr lang="ko-KR" alt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90331343"/>
                  </a:ext>
                </a:extLst>
              </a:tr>
              <a:tr h="24453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Gliffy</a:t>
                      </a:r>
                      <a:r>
                        <a:rPr lang="en-US" altLang="ko-KR" sz="1000" dirty="0" smtClean="0"/>
                        <a:t> Diagrams</a:t>
                      </a:r>
                      <a:endParaRPr lang="ko-KR" alt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Chrome</a:t>
                      </a:r>
                      <a:r>
                        <a:rPr lang="en-US" altLang="ko-KR" sz="1000" baseline="0" dirty="0" smtClean="0"/>
                        <a:t> Web Application</a:t>
                      </a:r>
                      <a:endParaRPr lang="ko-KR" altLang="en-US" sz="1000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81464673"/>
                  </a:ext>
                </a:extLst>
              </a:tr>
              <a:tr h="24453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ObjectAid</a:t>
                      </a:r>
                      <a:endParaRPr lang="ko-KR" alt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Objectaid</a:t>
                      </a:r>
                      <a:r>
                        <a:rPr lang="en-US" altLang="ko-KR" sz="1000" baseline="0" dirty="0" smtClean="0"/>
                        <a:t> 1.2.0</a:t>
                      </a:r>
                      <a:endParaRPr lang="ko-KR" alt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Eclipse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플러그인</a:t>
                      </a:r>
                      <a:endParaRPr lang="ko-KR" altLang="en-US" sz="1000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72784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111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500042"/>
            <a:ext cx="9144000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518267"/>
            <a:ext cx="5220072" cy="6196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09.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기능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 일정 관리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215" r="1353" b="2692"/>
          <a:stretch/>
        </p:blipFill>
        <p:spPr>
          <a:xfrm>
            <a:off x="2581706" y="3861680"/>
            <a:ext cx="3096343" cy="223224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65" y="3829890"/>
            <a:ext cx="1889163" cy="229582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1189282"/>
            <a:ext cx="5506280" cy="255741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8006" y="1248162"/>
            <a:ext cx="3209033" cy="216788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5764" y="3645024"/>
            <a:ext cx="2581275" cy="790575"/>
          </a:xfrm>
          <a:prstGeom prst="rect">
            <a:avLst/>
          </a:prstGeom>
        </p:spPr>
      </p:pic>
      <p:sp>
        <p:nvSpPr>
          <p:cNvPr id="17" name="왼쪽/위쪽 화살표 16"/>
          <p:cNvSpPr/>
          <p:nvPr/>
        </p:nvSpPr>
        <p:spPr>
          <a:xfrm flipH="1">
            <a:off x="5870014" y="3701950"/>
            <a:ext cx="502186" cy="519138"/>
          </a:xfrm>
          <a:prstGeom prst="lef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685792" y="4653136"/>
            <a:ext cx="3458208" cy="12464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5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서버에서 </a:t>
            </a:r>
            <a:r>
              <a:rPr lang="ko-KR" altLang="en-US" sz="15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구글 캘린더 </a:t>
            </a:r>
            <a:r>
              <a:rPr lang="en-US" altLang="ko-KR" sz="15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sz="15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사용하여 </a:t>
            </a:r>
            <a:r>
              <a:rPr lang="en-US" altLang="ko-KR" sz="15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5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5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서비스를 제공하는 </a:t>
            </a:r>
            <a:r>
              <a:rPr lang="en-US" altLang="ko-KR" sz="1500" b="1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RestController</a:t>
            </a:r>
            <a:r>
              <a:rPr lang="ko-KR" altLang="en-US" sz="15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구축</a:t>
            </a:r>
            <a:r>
              <a:rPr lang="en-US" altLang="ko-KR" sz="15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5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Ajax</a:t>
            </a:r>
            <a:r>
              <a:rPr lang="en-US" altLang="ko-KR" sz="15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5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통신을 이용한 데이터 방식</a:t>
            </a:r>
            <a:r>
              <a:rPr lang="en-US" altLang="ko-KR" sz="15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5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데이터는 구글 계정의 구글 캘린더와 연동</a:t>
            </a:r>
            <a:r>
              <a:rPr lang="en-US" altLang="ko-KR" sz="15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436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500042"/>
            <a:ext cx="9144000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518267"/>
            <a:ext cx="5220072" cy="6196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09.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기능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 관리 페이지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168106"/>
            <a:ext cx="4676769" cy="262233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779" y="1156108"/>
            <a:ext cx="3940623" cy="226786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6862" y="4127824"/>
            <a:ext cx="4627411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장르와 영화 등급의 경우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체크박스를 이용하여 해당하는 모든 내용을 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조건으로 검색하기 위하여 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체크박스로 값을 받아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List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서버에 값을 넘긴다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체크박스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 List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객체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Mybatis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쿼리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07937" y="3538170"/>
            <a:ext cx="4176465" cy="233910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CONNECT BY (LEVEL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포함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조건문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:</a:t>
            </a:r>
          </a:p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조건이 참인 동안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LEVEL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부터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씩 증가시켜 행으로 출력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[,]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이어진 영화 등급 가로데이터를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[,]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분리해서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행으로 출력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이렇게 만들어진 영화 등급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inline view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포함된 영화만을 검색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834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500042"/>
            <a:ext cx="9144000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518267"/>
            <a:ext cx="5652120" cy="6196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09.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기능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 관리 페이지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목록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페이징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52120" y="1473842"/>
            <a:ext cx="3473084" cy="25545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** </a:t>
            </a:r>
            <a:r>
              <a:rPr lang="ko-KR" altLang="en-US" sz="1600" b="1" dirty="0" smtClean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dirty="0" smtClean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파트의  </a:t>
            </a:r>
            <a:endParaRPr lang="en-US" altLang="ko-KR" sz="1600" b="1" dirty="0" smtClean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lang="ko-KR" altLang="en-US" sz="1600" b="1" dirty="0" smtClean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모든 </a:t>
            </a:r>
            <a:r>
              <a:rPr lang="ko-KR" altLang="en-US" sz="1600" b="1" dirty="0" err="1" smtClean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페이징에</a:t>
            </a:r>
            <a:r>
              <a:rPr lang="ko-KR" altLang="en-US" sz="1600" b="1" dirty="0" smtClean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적용</a:t>
            </a:r>
            <a:endParaRPr lang="en-US" altLang="ko-KR" sz="1600" b="1" dirty="0" smtClean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DB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ko-KR" altLang="en-US" sz="1600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목록의 수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가져옴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PageMaker – </a:t>
            </a:r>
            <a:r>
              <a:rPr lang="en-US" altLang="ko-KR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calcData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lang="ko-KR" altLang="en-US" sz="1600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수를 계산</a:t>
            </a:r>
            <a:endParaRPr lang="en-US" altLang="ko-KR" sz="1600" b="1" dirty="0" smtClean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뷰에서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en-US" altLang="ko-KR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pageMaker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이용하여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페이지네이션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생성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 페이지 클릭 시 </a:t>
            </a:r>
            <a:r>
              <a:rPr lang="en-US" altLang="ko-KR" sz="1600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GET </a:t>
            </a:r>
            <a:r>
              <a:rPr lang="ko-KR" altLang="en-US" sz="1600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페이지 리스트를 출력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7892" t="31691" r="2877"/>
          <a:stretch/>
        </p:blipFill>
        <p:spPr>
          <a:xfrm>
            <a:off x="27857" y="1156108"/>
            <a:ext cx="5564465" cy="306498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2" y="4437112"/>
            <a:ext cx="6906600" cy="176241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73892" y="5927233"/>
            <a:ext cx="4104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r>
              <a:rPr lang="en-US" altLang="ko-KR" sz="1600" b="1" dirty="0" err="1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om.gigabox.admin.common.PageMaker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2843808" y="4005064"/>
            <a:ext cx="72008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62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500042"/>
            <a:ext cx="9144000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518267"/>
            <a:ext cx="5652120" cy="6196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09.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기능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 관리 페이지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 추가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196752"/>
            <a:ext cx="4689217" cy="36004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78" y="4881586"/>
            <a:ext cx="4668962" cy="143314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966476" y="1196752"/>
            <a:ext cx="3960440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실제로 존재하는 영화의 정보를 보다 정확하게 가져오기 위하여 영화진흥위원회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KOBIS API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 제목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감독 이름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개봉 연도로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검색해서 통합 전산망의 영화 정보를 받음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56294" y="5368882"/>
            <a:ext cx="4392489" cy="3914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529" y="3573016"/>
            <a:ext cx="3960440" cy="2677431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4355976" y="2276872"/>
            <a:ext cx="1368152" cy="1224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4860032" y="4513166"/>
            <a:ext cx="432048" cy="439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 flipV="1">
            <a:off x="3707904" y="4146913"/>
            <a:ext cx="144016" cy="650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735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500042"/>
            <a:ext cx="9144000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518267"/>
            <a:ext cx="6156176" cy="6196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09.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기능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 관리 페이지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 추가 및 수정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68760"/>
            <a:ext cx="4499992" cy="27651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021302"/>
            <a:ext cx="4288557" cy="85488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268760"/>
            <a:ext cx="4288557" cy="161613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0907" y="560052"/>
            <a:ext cx="1861372" cy="1144594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 flipV="1">
            <a:off x="7884368" y="1772816"/>
            <a:ext cx="187225" cy="57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4128" y="2404024"/>
            <a:ext cx="1626559" cy="1151528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 flipH="1" flipV="1">
            <a:off x="7380312" y="3416042"/>
            <a:ext cx="360040" cy="300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0" y="4164778"/>
            <a:ext cx="5436096" cy="20621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WYSIWYG </a:t>
            </a:r>
            <a:r>
              <a:rPr lang="ko-KR" altLang="en-US" sz="16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에디터 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 부트스트랩에 최적화된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summernote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사용 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	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단순 텍스트가 아닌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표현력있는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 줄거리 작성 가능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Jquery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-file-upload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이용하여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6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업로드 서버에  파일과 </a:t>
            </a:r>
            <a:r>
              <a:rPr lang="en-US" altLang="ko-KR" sz="16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JSON </a:t>
            </a:r>
            <a:r>
              <a:rPr lang="ko-KR" altLang="en-US" sz="16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형식의 요청을</a:t>
            </a:r>
            <a:r>
              <a:rPr lang="en-US" altLang="ko-KR" sz="16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동시 전송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b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정해진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Interface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맞춰야 정상적으로 업로드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가능하다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업로드한 </a:t>
            </a:r>
            <a:r>
              <a:rPr lang="ko-KR" altLang="en-US" sz="16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이미지와  트레일러 영상을 확인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가능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4075" y="4077687"/>
            <a:ext cx="3470413" cy="2254355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V="1">
            <a:off x="1691680" y="2348880"/>
            <a:ext cx="936104" cy="2160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V="1">
            <a:off x="395536" y="2884892"/>
            <a:ext cx="72008" cy="2416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88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500042"/>
            <a:ext cx="9144000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518267"/>
            <a:ext cx="6156176" cy="6196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09.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기능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영화관 관리 페이지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지점 관리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4" y="1196752"/>
            <a:ext cx="5192359" cy="261431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208118"/>
            <a:ext cx="4158654" cy="3164529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 flipH="1">
            <a:off x="2843808" y="2678770"/>
            <a:ext cx="288032" cy="677607"/>
          </a:xfrm>
          <a:prstGeom prst="straightConnector1">
            <a:avLst/>
          </a:prstGeom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650" y="4022255"/>
            <a:ext cx="4658854" cy="2123204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394167"/>
              </p:ext>
            </p:extLst>
          </p:nvPr>
        </p:nvGraphicFramePr>
        <p:xfrm>
          <a:off x="4860032" y="3083808"/>
          <a:ext cx="4248471" cy="777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48471">
                  <a:extLst>
                    <a:ext uri="{9D8B030D-6E8A-4147-A177-3AD203B41FA5}">
                      <a16:colId xmlns="" xmlns:a16="http://schemas.microsoft.com/office/drawing/2014/main" val="3224311993"/>
                    </a:ext>
                  </a:extLst>
                </a:gridCol>
              </a:tblGrid>
              <a:tr h="19457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DB </a:t>
                      </a:r>
                      <a:r>
                        <a:rPr lang="en-US" altLang="ko-KR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세종시 </a:t>
                      </a:r>
                      <a:r>
                        <a:rPr lang="ko-KR" altLang="en-US" sz="11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조치원읍</a:t>
                      </a:r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1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새내로</a:t>
                      </a:r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122 </a:t>
                      </a:r>
                      <a:r>
                        <a:rPr lang="en-US" altLang="ko-KR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Google Map API:</a:t>
                      </a:r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좌표 검색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17152147"/>
                  </a:ext>
                </a:extLst>
              </a:tr>
              <a:tr h="1945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좌표값</a:t>
                      </a:r>
                      <a:r>
                        <a:rPr lang="en-US" altLang="ko-KR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:</a:t>
                      </a:r>
                      <a:r>
                        <a:rPr lang="en-US" altLang="ko-KR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</a:t>
                      </a:r>
                      <a:r>
                        <a:rPr lang="ko-KR" altLang="en-US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위도 </a:t>
                      </a:r>
                      <a:r>
                        <a:rPr lang="en-US" altLang="ko-KR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– 36.602963, </a:t>
                      </a:r>
                      <a:r>
                        <a:rPr lang="ko-KR" altLang="en-US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경도 </a:t>
                      </a:r>
                      <a:r>
                        <a:rPr lang="en-US" altLang="ko-KR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- 127.298104  </a:t>
                      </a:r>
                      <a:r>
                        <a:rPr lang="en-US" altLang="ko-KR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1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sym typeface="Wingdings" panose="05000000000000000000" pitchFamily="2" charset="2"/>
                        </a:rPr>
                        <a:t>지도 중심 좌표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46635029"/>
                  </a:ext>
                </a:extLst>
              </a:tr>
              <a:tr h="1945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해당 좌표에 </a:t>
                      </a:r>
                      <a:r>
                        <a:rPr lang="ko-KR" altLang="en-US" sz="11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마커</a:t>
                      </a:r>
                      <a:r>
                        <a:rPr lang="ko-KR" altLang="en-US" sz="11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생성</a:t>
                      </a:r>
                      <a:endParaRPr lang="ko-KR" altLang="en-US" sz="11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83121014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5978437" y="2726618"/>
            <a:ext cx="2011659" cy="376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구글 맵 적용 방식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3203848" y="1628800"/>
            <a:ext cx="2520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901865" y="1395312"/>
            <a:ext cx="2808312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지점 검색용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&lt;selector&gt;</a:t>
            </a:r>
          </a:p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 시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GET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방식으로 바로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목록을 보여줌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415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500042"/>
            <a:ext cx="9144000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518267"/>
            <a:ext cx="6156176" cy="6196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09.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기능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영화관 관리 페이지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상영관 관리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26864" y="1268760"/>
            <a:ext cx="3130065" cy="45243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좌석 정보 클릭 시 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좌석과 가격을 설정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할 수 있다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 방식은 아래와 같다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AutoNum type="arabicParenR"/>
            </a:pPr>
            <a:r>
              <a:rPr lang="ko-KR" altLang="en-US" b="1" dirty="0" smtClean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열과 행을 설정</a:t>
            </a:r>
            <a:r>
              <a:rPr lang="en-US" altLang="ko-KR" b="1" dirty="0" smtClean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buAutoNum type="arabicParenR"/>
            </a:pPr>
            <a:r>
              <a:rPr lang="ko-KR" altLang="en-US" b="1" dirty="0" smtClean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셀을 클릭할 때마다 </a:t>
            </a:r>
            <a:r>
              <a:rPr lang="en-US" altLang="ko-KR" b="1" dirty="0" smtClean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b="1" dirty="0" smtClean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b="1" dirty="0" smtClean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좌석의 종류가 바뀐다</a:t>
            </a:r>
            <a:r>
              <a:rPr lang="en-US" altLang="ko-KR" b="1" dirty="0" smtClean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marL="342900" indent="-342900">
              <a:buAutoNum type="arabicParenR"/>
            </a:pPr>
            <a:r>
              <a:rPr lang="ko-KR" altLang="en-US" b="1" dirty="0" smtClean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가격 정보를 설정</a:t>
            </a:r>
            <a:r>
              <a:rPr lang="en-US" altLang="ko-KR" b="1" dirty="0" smtClean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buAutoNum type="arabicParenR"/>
            </a:pPr>
            <a:r>
              <a:rPr lang="ko-KR" altLang="en-US" b="1" dirty="0" smtClean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회색 부분은 통로로 설정되며 </a:t>
            </a:r>
            <a:r>
              <a:rPr lang="en-US" altLang="ko-KR" b="1" dirty="0" smtClean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b="1" dirty="0" smtClean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b="1" dirty="0" smtClean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실제 영화 예매 시 비어있게 된다</a:t>
            </a:r>
            <a:r>
              <a:rPr lang="en-US" altLang="ko-KR" b="1" dirty="0" smtClean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buAutoNum type="arabicParenR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** 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jquery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-seat-charts API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응용하여 제작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AutoNum type="arabicParenR"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33" y="1268760"/>
            <a:ext cx="5220072" cy="17106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59" y="2440980"/>
            <a:ext cx="3251701" cy="3832576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 flipH="1">
            <a:off x="3203848" y="2636912"/>
            <a:ext cx="2376264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2195736" y="2864588"/>
            <a:ext cx="3384376" cy="1356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82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500042"/>
            <a:ext cx="9144000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518267"/>
            <a:ext cx="6156176" cy="6196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09.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기능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영화관 관리 페이지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상영 일정 관리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431635" y="1371703"/>
            <a:ext cx="3673218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핵심 기능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 smtClean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600" dirty="0" smtClean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 지점의 상영 일정을 영화 제목</a:t>
            </a:r>
            <a:r>
              <a:rPr lang="en-US" altLang="ko-KR" sz="1600" dirty="0" smtClean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smtClean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기간</a:t>
            </a:r>
            <a:r>
              <a:rPr lang="en-US" altLang="ko-KR" sz="1600" dirty="0" smtClean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smtClean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상영 상태에 따라 검색 가능</a:t>
            </a:r>
            <a:endParaRPr lang="en-US" altLang="ko-KR" sz="1600" dirty="0" smtClean="0">
              <a:solidFill>
                <a:schemeClr val="accent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 smtClean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600" dirty="0" smtClean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상영 시간</a:t>
            </a:r>
            <a:r>
              <a:rPr lang="en-US" altLang="ko-KR" sz="1600" dirty="0" smtClean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smtClean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종료 시간은 </a:t>
            </a:r>
            <a:r>
              <a:rPr lang="en-US" altLang="ko-KR" sz="1600" dirty="0" smtClean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bootstrap-</a:t>
            </a:r>
            <a:r>
              <a:rPr lang="en-US" altLang="ko-KR" sz="1600" dirty="0" err="1" smtClean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datetimepicker</a:t>
            </a:r>
            <a:r>
              <a:rPr lang="ko-KR" altLang="en-US" sz="1600" dirty="0" smtClean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사용해서 </a:t>
            </a:r>
            <a:r>
              <a:rPr lang="en-US" altLang="ko-KR" sz="1600" dirty="0" smtClean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600" dirty="0" smtClean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 단위로 설정 가능</a:t>
            </a:r>
            <a:endParaRPr lang="en-US" altLang="ko-KR" sz="1600" dirty="0" smtClean="0">
              <a:solidFill>
                <a:schemeClr val="accent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 smtClean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600" dirty="0" smtClean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상영중인 영화</a:t>
            </a:r>
            <a:r>
              <a:rPr lang="en-US" altLang="ko-KR" sz="1600" dirty="0" smtClean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smtClean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존재하는 상영관을</a:t>
            </a:r>
            <a:endParaRPr lang="en-US" altLang="ko-KR" sz="1600" dirty="0" smtClean="0">
              <a:solidFill>
                <a:schemeClr val="accent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 smtClean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Ajax</a:t>
            </a:r>
            <a:r>
              <a:rPr lang="ko-KR" altLang="en-US" sz="1600" dirty="0" smtClean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찾아서 </a:t>
            </a:r>
            <a:r>
              <a:rPr lang="en-US" altLang="ko-KR" sz="1600" dirty="0" smtClean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&lt;select&gt;</a:t>
            </a:r>
            <a:r>
              <a:rPr lang="ko-KR" altLang="en-US" sz="1600" dirty="0" smtClean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동적 출력</a:t>
            </a:r>
            <a:endParaRPr lang="en-US" altLang="ko-KR" sz="1600" dirty="0" smtClean="0">
              <a:solidFill>
                <a:schemeClr val="accent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무결성을 유지하면서 상영 일정 추가 가능</a:t>
            </a:r>
            <a:endParaRPr lang="ko-KR" altLang="en-US" sz="1600" dirty="0">
              <a:solidFill>
                <a:schemeClr val="accent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1196752"/>
            <a:ext cx="5159541" cy="316835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3789040"/>
            <a:ext cx="4036123" cy="235194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1183" y="3889302"/>
            <a:ext cx="2716719" cy="2442740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 flipH="1" flipV="1">
            <a:off x="3707904" y="4149080"/>
            <a:ext cx="2808312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 flipV="1">
            <a:off x="3707904" y="4365104"/>
            <a:ext cx="2808312" cy="1080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3923928" y="2564904"/>
            <a:ext cx="1656184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63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500042"/>
            <a:ext cx="9144000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518267"/>
            <a:ext cx="6156176" cy="6196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09.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기능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관리 페이지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72130" y="1546728"/>
            <a:ext cx="3004584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핵심 기능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검색</a:t>
            </a:r>
            <a:endParaRPr lang="en-US" altLang="ko-KR" dirty="0" smtClean="0">
              <a:solidFill>
                <a:schemeClr val="accent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수정</a:t>
            </a:r>
            <a:endParaRPr lang="en-US" altLang="ko-KR" dirty="0" smtClean="0">
              <a:solidFill>
                <a:schemeClr val="accent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이메일 전송 </a:t>
            </a:r>
            <a:endParaRPr lang="en-US" altLang="ko-KR" dirty="0" smtClean="0">
              <a:solidFill>
                <a:schemeClr val="accent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** 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summernote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에디터 사용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** Java Mail API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49" y="1272110"/>
            <a:ext cx="4861196" cy="292632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79" y="4187820"/>
            <a:ext cx="2918707" cy="225468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4785" y="4198431"/>
            <a:ext cx="2880320" cy="220247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989000"/>
            <a:ext cx="4283539" cy="1053731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H="1">
            <a:off x="1763688" y="3717032"/>
            <a:ext cx="216024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2483768" y="4437112"/>
            <a:ext cx="864096" cy="1686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V="1">
            <a:off x="5796136" y="5767795"/>
            <a:ext cx="792088" cy="469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00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500042"/>
            <a:ext cx="9144000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518267"/>
            <a:ext cx="6156176" cy="6196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09.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기능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고객센터 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(1:1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문의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3528" y="4716229"/>
            <a:ext cx="7757112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제공 기능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제목</a:t>
            </a:r>
            <a:r>
              <a:rPr lang="en-US" altLang="ko-KR" dirty="0" smtClean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</a:t>
            </a:r>
            <a:r>
              <a:rPr lang="en-US" altLang="ko-KR" dirty="0" smtClean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제목</a:t>
            </a:r>
            <a:r>
              <a:rPr lang="en-US" altLang="ko-KR" dirty="0" smtClean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</a:t>
            </a:r>
            <a:r>
              <a:rPr lang="ko-KR" altLang="en-US" dirty="0" smtClean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내용에 따른 검색 기능</a:t>
            </a:r>
            <a:endParaRPr lang="en-US" altLang="ko-KR" dirty="0" smtClean="0">
              <a:solidFill>
                <a:schemeClr val="accent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답변 완료 여부에 따라 모아보기 기능</a:t>
            </a:r>
            <a:endParaRPr lang="en-US" altLang="ko-KR" dirty="0" smtClean="0">
              <a:solidFill>
                <a:schemeClr val="accent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답변이 달린 경우 답변 보기</a:t>
            </a:r>
            <a:r>
              <a:rPr lang="en-US" altLang="ko-KR" dirty="0" smtClean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solidFill>
                  <a:schemeClr val="accent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아닌 경우 답변 달기가 활성화</a:t>
            </a:r>
            <a:endParaRPr lang="ko-KR" altLang="en-US" dirty="0">
              <a:solidFill>
                <a:schemeClr val="accent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268760"/>
            <a:ext cx="7272808" cy="3117518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V="1">
            <a:off x="6588224" y="1340768"/>
            <a:ext cx="720080" cy="446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524328" y="1052736"/>
            <a:ext cx="1152128" cy="73866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답변 완료</a:t>
            </a:r>
            <a:endParaRPr lang="en-US" altLang="ko-KR" sz="1400" b="1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답변 미완료</a:t>
            </a:r>
            <a:endParaRPr lang="ko-KR" altLang="en-US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286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500042"/>
            <a:ext cx="9144000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518267"/>
            <a:ext cx="3131840" cy="6196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Java API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441476"/>
              </p:ext>
            </p:extLst>
          </p:nvPr>
        </p:nvGraphicFramePr>
        <p:xfrm>
          <a:off x="192484" y="1742890"/>
          <a:ext cx="8759032" cy="39841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79292">
                  <a:extLst>
                    <a:ext uri="{9D8B030D-6E8A-4147-A177-3AD203B41FA5}">
                      <a16:colId xmlns="" xmlns:a16="http://schemas.microsoft.com/office/drawing/2014/main" val="709328229"/>
                    </a:ext>
                  </a:extLst>
                </a:gridCol>
                <a:gridCol w="1094342">
                  <a:extLst>
                    <a:ext uri="{9D8B030D-6E8A-4147-A177-3AD203B41FA5}">
                      <a16:colId xmlns="" xmlns:a16="http://schemas.microsoft.com/office/drawing/2014/main" val="1004147708"/>
                    </a:ext>
                  </a:extLst>
                </a:gridCol>
                <a:gridCol w="4485398">
                  <a:extLst>
                    <a:ext uri="{9D8B030D-6E8A-4147-A177-3AD203B41FA5}">
                      <a16:colId xmlns="" xmlns:a16="http://schemas.microsoft.com/office/drawing/2014/main" val="2039911294"/>
                    </a:ext>
                  </a:extLst>
                </a:gridCol>
              </a:tblGrid>
              <a:tr h="215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이름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버전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용도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44438446"/>
                  </a:ext>
                </a:extLst>
              </a:tr>
              <a:tr h="309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recaptcha4j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0.0.7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스프링에서 자동로그인 방지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en-US" altLang="ko-KR" sz="1200" dirty="0" err="1" smtClean="0"/>
                        <a:t>recaptcha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기능 지원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09463258"/>
                  </a:ext>
                </a:extLst>
              </a:tr>
              <a:tr h="309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JavaMail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1.4.3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스프링에서 메일 전송 기능 지원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44638605"/>
                  </a:ext>
                </a:extLst>
              </a:tr>
              <a:tr h="309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Commons-</a:t>
                      </a:r>
                      <a:r>
                        <a:rPr lang="en-US" altLang="ko-KR" sz="1200" dirty="0" err="1" smtClean="0"/>
                        <a:t>fileupload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1.3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스프링에서 파일 업로드 기능 지원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25515159"/>
                  </a:ext>
                </a:extLst>
              </a:tr>
              <a:tr h="309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Kobis</a:t>
                      </a:r>
                      <a:r>
                        <a:rPr lang="en-US" altLang="ko-KR" sz="1200" dirty="0" smtClean="0"/>
                        <a:t>-</a:t>
                      </a:r>
                      <a:r>
                        <a:rPr lang="en-US" altLang="ko-KR" sz="1200" dirty="0" err="1" smtClean="0"/>
                        <a:t>opcl</a:t>
                      </a:r>
                      <a:r>
                        <a:rPr lang="en-US" altLang="ko-KR" sz="1200" dirty="0" smtClean="0"/>
                        <a:t>-rest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1.0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스프링용</a:t>
                      </a:r>
                      <a:r>
                        <a:rPr lang="ko-KR" altLang="en-US" sz="1200" dirty="0" smtClean="0"/>
                        <a:t> 영화진흥위원회 영화 검색 </a:t>
                      </a:r>
                      <a:r>
                        <a:rPr lang="en-US" altLang="ko-KR" sz="1200" dirty="0" smtClean="0"/>
                        <a:t>API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92175871"/>
                  </a:ext>
                </a:extLst>
              </a:tr>
              <a:tr h="309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Google Calendar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1.22.0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스프링용</a:t>
                      </a:r>
                      <a:r>
                        <a:rPr lang="ko-KR" altLang="en-US" sz="1200" dirty="0" smtClean="0"/>
                        <a:t> 구글 캘린더 </a:t>
                      </a:r>
                      <a:r>
                        <a:rPr lang="en-US" altLang="ko-KR" sz="1200" dirty="0" smtClean="0"/>
                        <a:t>API (</a:t>
                      </a:r>
                      <a:r>
                        <a:rPr lang="ko-KR" altLang="en-US" sz="1200" dirty="0" smtClean="0"/>
                        <a:t>일정 관리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93350156"/>
                  </a:ext>
                </a:extLst>
              </a:tr>
              <a:tr h="309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Imgscalr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4.2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스프링용</a:t>
                      </a:r>
                      <a:r>
                        <a:rPr lang="ko-KR" altLang="en-US" sz="1200" dirty="0" smtClean="0"/>
                        <a:t> 이미지 </a:t>
                      </a:r>
                      <a:r>
                        <a:rPr lang="en-US" altLang="ko-KR" sz="1200" dirty="0" smtClean="0"/>
                        <a:t>API (Thumbnail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제작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28648286"/>
                  </a:ext>
                </a:extLst>
              </a:tr>
              <a:tr h="309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OJDBC6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Oracle </a:t>
                      </a:r>
                      <a:r>
                        <a:rPr lang="ko-KR" altLang="en-US" sz="1200" dirty="0" smtClean="0"/>
                        <a:t>데이터베이스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dirty="0" smtClean="0"/>
                        <a:t>JDBC </a:t>
                      </a:r>
                      <a:r>
                        <a:rPr lang="ko-KR" altLang="en-US" sz="1200" dirty="0" smtClean="0"/>
                        <a:t>지원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2049302"/>
                  </a:ext>
                </a:extLst>
              </a:tr>
              <a:tr h="309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MyBatis</a:t>
                      </a:r>
                      <a:r>
                        <a:rPr lang="en-US" altLang="ko-KR" sz="1200" dirty="0" smtClean="0"/>
                        <a:t>-Spring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1.3.0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스프링과 </a:t>
                      </a:r>
                      <a:r>
                        <a:rPr lang="en-US" altLang="ko-KR" sz="1200" dirty="0" err="1" smtClean="0"/>
                        <a:t>MyBatis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연동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91820291"/>
                  </a:ext>
                </a:extLst>
              </a:tr>
              <a:tr h="309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slf4j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1.6.6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스프링 </a:t>
                      </a:r>
                      <a:r>
                        <a:rPr lang="ko-KR" altLang="en-US" sz="1200" dirty="0" err="1" smtClean="0"/>
                        <a:t>로거</a:t>
                      </a:r>
                      <a:r>
                        <a:rPr lang="ko-KR" altLang="en-US" sz="1200" dirty="0" smtClean="0"/>
                        <a:t> 지원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31430737"/>
                  </a:ext>
                </a:extLst>
              </a:tr>
              <a:tr h="309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log4j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1.2.15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스프링 </a:t>
                      </a:r>
                      <a:r>
                        <a:rPr lang="ko-KR" altLang="en-US" sz="1200" dirty="0" err="1" smtClean="0"/>
                        <a:t>로거</a:t>
                      </a:r>
                      <a:r>
                        <a:rPr lang="ko-KR" altLang="en-US" sz="1200" dirty="0" smtClean="0"/>
                        <a:t> 지원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61123557"/>
                  </a:ext>
                </a:extLst>
              </a:tr>
              <a:tr h="309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JUnit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4.12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단위테스트</a:t>
                      </a:r>
                      <a:r>
                        <a:rPr lang="ko-KR" altLang="en-US" sz="1200" dirty="0" smtClean="0"/>
                        <a:t> 지원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3503458"/>
                  </a:ext>
                </a:extLst>
              </a:tr>
              <a:tr h="309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Commons-</a:t>
                      </a:r>
                      <a:r>
                        <a:rPr lang="en-US" altLang="ko-KR" sz="1200" dirty="0" err="1" smtClean="0"/>
                        <a:t>dbcp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1.4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커넥션 풀 지원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046104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147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500042"/>
            <a:ext cx="9144000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518267"/>
            <a:ext cx="6156176" cy="6196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09.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기능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 관리 페이지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52" y="1495073"/>
            <a:ext cx="4348330" cy="209725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52" y="3929717"/>
            <a:ext cx="4392488" cy="235933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777" y="3981900"/>
            <a:ext cx="4139859" cy="22549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197886" y="1306838"/>
            <a:ext cx="3888432" cy="196977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en-US" altLang="ko-KR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 카테고리의 통계를 제공</a:t>
            </a:r>
            <a:endParaRPr lang="en-US" altLang="ko-KR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통계</a:t>
            </a:r>
            <a:endParaRPr lang="en-US" altLang="ko-KR" dirty="0" smtClean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지점별 예매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 통계</a:t>
            </a:r>
            <a:endParaRPr lang="en-US" altLang="ko-KR" dirty="0" smtClean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영화별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예매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 통계</a:t>
            </a:r>
            <a:endParaRPr lang="en-US" altLang="ko-KR" dirty="0" smtClean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** Google Chart API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** REST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방식을 이용한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JSON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통신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3421" y="3610605"/>
            <a:ext cx="1712897" cy="190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60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460598"/>
            <a:ext cx="9144000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18267"/>
            <a:ext cx="6156176" cy="6196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09.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관리자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UI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및 기능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–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업로드 서버 소개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서버 인터페이스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l="559"/>
          <a:stretch/>
        </p:blipFill>
        <p:spPr>
          <a:xfrm>
            <a:off x="35496" y="1196752"/>
            <a:ext cx="4464496" cy="163257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4" y="2888197"/>
            <a:ext cx="3991241" cy="3027569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4644008" y="1814129"/>
          <a:ext cx="4176464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2128">
                  <a:extLst>
                    <a:ext uri="{9D8B030D-6E8A-4147-A177-3AD203B41FA5}">
                      <a16:colId xmlns="" xmlns:a16="http://schemas.microsoft.com/office/drawing/2014/main" val="3397630002"/>
                    </a:ext>
                  </a:extLst>
                </a:gridCol>
                <a:gridCol w="3024336">
                  <a:extLst>
                    <a:ext uri="{9D8B030D-6E8A-4147-A177-3AD203B41FA5}">
                      <a16:colId xmlns="" xmlns:a16="http://schemas.microsoft.com/office/drawing/2014/main" val="3764113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비고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80369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저장 경로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저장 경로에 해당하는 정확한 매핑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84742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파일명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확장자를</a:t>
                      </a:r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제외한 파일명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67500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확장자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Ex)</a:t>
                      </a:r>
                      <a:r>
                        <a:rPr lang="en-US" altLang="ko-KR" sz="16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JPG, MP4, JSON 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11132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목적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Ex) UPLOAD-POSTER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16332679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644008" y="1451943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요청 형식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44007" y="3890471"/>
            <a:ext cx="4176465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주어진 업로드 방식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Interface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정하여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보다 정확한 업로드 시스템을 유지하고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통신의 보안을 유지하기 위함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673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500042"/>
            <a:ext cx="9144000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18267"/>
            <a:ext cx="6156176" cy="6196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09.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관리자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UI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및 기능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–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업로드 서버 소개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파일 저장 구조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graphicFrame>
        <p:nvGraphicFramePr>
          <p:cNvPr id="2" name="다이어그램 1"/>
          <p:cNvGraphicFramePr/>
          <p:nvPr>
            <p:extLst/>
          </p:nvPr>
        </p:nvGraphicFramePr>
        <p:xfrm>
          <a:off x="251520" y="1470991"/>
          <a:ext cx="3024336" cy="4622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71600" y="1286325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디렉터리 구조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1781" y="4711883"/>
            <a:ext cx="5730699" cy="1274200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>
            <a:off x="2843808" y="4077072"/>
            <a:ext cx="1224136" cy="415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211237"/>
              </p:ext>
            </p:extLst>
          </p:nvPr>
        </p:nvGraphicFramePr>
        <p:xfrm>
          <a:off x="3923928" y="2009332"/>
          <a:ext cx="4871865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8192">
                  <a:extLst>
                    <a:ext uri="{9D8B030D-6E8A-4147-A177-3AD203B41FA5}">
                      <a16:colId xmlns="" xmlns:a16="http://schemas.microsoft.com/office/drawing/2014/main" val="3397630002"/>
                    </a:ext>
                  </a:extLst>
                </a:gridCol>
                <a:gridCol w="1800200">
                  <a:extLst>
                    <a:ext uri="{9D8B030D-6E8A-4147-A177-3AD203B41FA5}">
                      <a16:colId xmlns="" xmlns:a16="http://schemas.microsoft.com/office/drawing/2014/main" val="3177106065"/>
                    </a:ext>
                  </a:extLst>
                </a:gridCol>
                <a:gridCol w="1343473">
                  <a:extLst>
                    <a:ext uri="{9D8B030D-6E8A-4147-A177-3AD203B41FA5}">
                      <a16:colId xmlns="" xmlns:a16="http://schemas.microsoft.com/office/drawing/2014/main" val="3764113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디렉터리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역할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비고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80369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/movie/poster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포스터 저장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+</a:t>
                      </a:r>
                      <a:r>
                        <a:rPr lang="ko-KR" altLang="en-US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썸네일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84742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/movie/</a:t>
                      </a:r>
                      <a:r>
                        <a:rPr lang="en-US" altLang="ko-KR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steelcut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스틸컷</a:t>
                      </a:r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저장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+</a:t>
                      </a:r>
                      <a:r>
                        <a:rPr lang="ko-KR" altLang="en-US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썸네일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67500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/movie/trailer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트레일러 저장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11132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/branch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지점 사진 저장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변환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16332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en-US" altLang="ko-KR" sz="16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movieroom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상영관 정보 저장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JSON txt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3985950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923928" y="1285108"/>
            <a:ext cx="4968552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효율적인 파일 업로드 및 리소스 제공을 위해 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업로드 서버는 아래와 같은 디렉터리 구조를 가지게 설계함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223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500042"/>
            <a:ext cx="9144000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18267"/>
            <a:ext cx="6156176" cy="6196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09.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관리자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UI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및 기능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–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업로드 서버 소개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(CORS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필터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01" y="1650395"/>
            <a:ext cx="6336704" cy="277654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19201" y="1310407"/>
            <a:ext cx="5648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Cross-domain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문제를 해결하기 위한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CORS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필터 일부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768" y="4437112"/>
            <a:ext cx="9036496" cy="187743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Javascript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를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이용하여 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다른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 도메인의 서버의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URL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호출하여 데이터를 가져오는 경우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 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보안 문제를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발생시킴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/>
            </a:r>
            <a:b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</a:b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  <a:sym typeface="Wingdings" panose="05000000000000000000" pitchFamily="2" charset="2"/>
              </a:rPr>
              <a:t> CORS(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Cross-Origin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Resource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Sharing) :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웹 페이지의 제한된 자원을 외부의 도메인에서의 요청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접근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을 허용해주는 메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커니즘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브라우저와 서버 간의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Cross-Origin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요청을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허용 할지에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대한 여부를 안전하게 결정하도록 상호작용할 수 있는 방법을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정의함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/>
            </a:r>
            <a:b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**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스프링에서는 필터 이외에도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annotation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방식으로 이를 해결하도록 지원한다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479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500042"/>
            <a:ext cx="9144000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584176" y="2924944"/>
            <a:ext cx="6156176" cy="97965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10.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기능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788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285" y="414965"/>
            <a:ext cx="9133715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5940151" y="604363"/>
            <a:ext cx="2680150" cy="663043"/>
            <a:chOff x="5160203" y="1529822"/>
            <a:chExt cx="4786316" cy="1159933"/>
          </a:xfrm>
        </p:grpSpPr>
        <p:sp>
          <p:nvSpPr>
            <p:cNvPr id="14" name="TextBox 13"/>
            <p:cNvSpPr txBox="1"/>
            <p:nvPr/>
          </p:nvSpPr>
          <p:spPr>
            <a:xfrm>
              <a:off x="5392871" y="1529822"/>
              <a:ext cx="973893" cy="5384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영화 </a:t>
              </a:r>
              <a:endPara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374520" y="1909036"/>
              <a:ext cx="4571999" cy="78071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영화 페이지로 이동</a:t>
              </a:r>
              <a:endPara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160203" y="1694723"/>
              <a:ext cx="214313" cy="21431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6" y="1191047"/>
            <a:ext cx="5251575" cy="4837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8" name="직사각형 87"/>
          <p:cNvSpPr/>
          <p:nvPr/>
        </p:nvSpPr>
        <p:spPr>
          <a:xfrm>
            <a:off x="-19863" y="548680"/>
            <a:ext cx="2742116" cy="4932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메인 페이지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(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상단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grpSp>
        <p:nvGrpSpPr>
          <p:cNvPr id="89" name="그룹 88"/>
          <p:cNvGrpSpPr/>
          <p:nvPr/>
        </p:nvGrpSpPr>
        <p:grpSpPr>
          <a:xfrm>
            <a:off x="5947601" y="1231372"/>
            <a:ext cx="2680150" cy="663043"/>
            <a:chOff x="5160203" y="1529822"/>
            <a:chExt cx="4786316" cy="1159933"/>
          </a:xfrm>
        </p:grpSpPr>
        <p:sp>
          <p:nvSpPr>
            <p:cNvPr id="90" name="TextBox 89"/>
            <p:cNvSpPr txBox="1"/>
            <p:nvPr/>
          </p:nvSpPr>
          <p:spPr>
            <a:xfrm>
              <a:off x="5392871" y="1529822"/>
              <a:ext cx="1260163" cy="5384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영화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관</a:t>
              </a: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 </a:t>
              </a:r>
              <a:endPara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5374520" y="1909036"/>
              <a:ext cx="4571999" cy="78071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영화관 페이지로 이동</a:t>
              </a:r>
              <a:endPara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5160203" y="1694723"/>
              <a:ext cx="214313" cy="21431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5912890" y="1860320"/>
            <a:ext cx="2680150" cy="663043"/>
            <a:chOff x="5160203" y="1529822"/>
            <a:chExt cx="4786316" cy="1159933"/>
          </a:xfrm>
        </p:grpSpPr>
        <p:sp>
          <p:nvSpPr>
            <p:cNvPr id="94" name="TextBox 93"/>
            <p:cNvSpPr txBox="1"/>
            <p:nvPr/>
          </p:nvSpPr>
          <p:spPr>
            <a:xfrm>
              <a:off x="5392871" y="1529822"/>
              <a:ext cx="1618000" cy="5384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빠른 예매 </a:t>
              </a:r>
              <a:endPara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5374520" y="1909036"/>
              <a:ext cx="4571999" cy="78071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빠른 예매 페이지로 이동</a:t>
              </a:r>
              <a:endPara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5160203" y="1694723"/>
              <a:ext cx="214313" cy="21431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5920340" y="2487329"/>
            <a:ext cx="2680150" cy="663043"/>
            <a:chOff x="5160203" y="1529822"/>
            <a:chExt cx="4786316" cy="1159933"/>
          </a:xfrm>
        </p:grpSpPr>
        <p:sp>
          <p:nvSpPr>
            <p:cNvPr id="98" name="TextBox 97"/>
            <p:cNvSpPr txBox="1"/>
            <p:nvPr/>
          </p:nvSpPr>
          <p:spPr>
            <a:xfrm>
              <a:off x="5392871" y="1529822"/>
              <a:ext cx="1618000" cy="5384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전체 메뉴 </a:t>
              </a:r>
              <a:endPara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5374520" y="1909036"/>
              <a:ext cx="4571999" cy="78071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전체 메뉴 </a:t>
              </a:r>
              <a:r>
                <a:rPr kumimoji="0" lang="en-US" altLang="ko-K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Modal </a:t>
              </a: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나타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남</a:t>
              </a:r>
              <a:endPara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5160203" y="1694723"/>
              <a:ext cx="214313" cy="21431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5932651" y="3090023"/>
            <a:ext cx="2680150" cy="663043"/>
            <a:chOff x="5160203" y="1529822"/>
            <a:chExt cx="4786316" cy="1159933"/>
          </a:xfrm>
        </p:grpSpPr>
        <p:sp>
          <p:nvSpPr>
            <p:cNvPr id="102" name="TextBox 101"/>
            <p:cNvSpPr txBox="1"/>
            <p:nvPr/>
          </p:nvSpPr>
          <p:spPr>
            <a:xfrm>
              <a:off x="5392871" y="1529822"/>
              <a:ext cx="1260163" cy="5384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로그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인</a:t>
              </a: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 </a:t>
              </a:r>
              <a:endPara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5374520" y="1909036"/>
              <a:ext cx="4571999" cy="78071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로그인 </a:t>
              </a:r>
              <a:r>
                <a:rPr kumimoji="0" lang="en-US" altLang="ko-K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Modal </a:t>
              </a: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나타남</a:t>
              </a:r>
              <a:endPara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5160203" y="1694723"/>
              <a:ext cx="214313" cy="21431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05" name="그룹 104"/>
          <p:cNvGrpSpPr/>
          <p:nvPr/>
        </p:nvGrpSpPr>
        <p:grpSpPr>
          <a:xfrm>
            <a:off x="5940101" y="3717032"/>
            <a:ext cx="2680150" cy="801542"/>
            <a:chOff x="5160203" y="1529822"/>
            <a:chExt cx="4786316" cy="1402224"/>
          </a:xfrm>
        </p:grpSpPr>
        <p:sp>
          <p:nvSpPr>
            <p:cNvPr id="106" name="TextBox 105"/>
            <p:cNvSpPr txBox="1"/>
            <p:nvPr/>
          </p:nvSpPr>
          <p:spPr>
            <a:xfrm>
              <a:off x="5392871" y="1529822"/>
              <a:ext cx="2462500" cy="5384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NEW MOVIES</a:t>
              </a: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 </a:t>
              </a:r>
              <a:endPara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5374520" y="1909036"/>
              <a:ext cx="4571999" cy="102301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슬라이드 영화 클릭하거나 </a:t>
              </a:r>
              <a:r>
                <a:rPr kumimoji="0" lang="ko-KR" altLang="en-US" sz="9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더보기</a:t>
              </a: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 클릭 시 영화 페이지로 이동</a:t>
              </a:r>
              <a:endPara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5160203" y="1694723"/>
              <a:ext cx="214313" cy="21431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397" y="1449501"/>
            <a:ext cx="1807269" cy="1512667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867" y="4293097"/>
            <a:ext cx="3051852" cy="1872208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3" name="직선 화살표 연결선 112"/>
          <p:cNvCxnSpPr/>
          <p:nvPr/>
        </p:nvCxnSpPr>
        <p:spPr>
          <a:xfrm>
            <a:off x="3635896" y="1448139"/>
            <a:ext cx="1712145" cy="28449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/>
          <p:cNvCxnSpPr/>
          <p:nvPr/>
        </p:nvCxnSpPr>
        <p:spPr>
          <a:xfrm flipH="1">
            <a:off x="4644008" y="3933799"/>
            <a:ext cx="1268882" cy="3592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17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285" y="414965"/>
            <a:ext cx="9133715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-19863" y="548680"/>
            <a:ext cx="2742116" cy="4932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메인 페이지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(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하단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68930"/>
            <a:ext cx="5383673" cy="1061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425040"/>
            <a:ext cx="5383673" cy="3640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8" name="그룹 17"/>
          <p:cNvGrpSpPr/>
          <p:nvPr/>
        </p:nvGrpSpPr>
        <p:grpSpPr>
          <a:xfrm>
            <a:off x="5940151" y="604363"/>
            <a:ext cx="2680150" cy="940042"/>
            <a:chOff x="5160203" y="1529822"/>
            <a:chExt cx="4786316" cy="1644517"/>
          </a:xfrm>
        </p:grpSpPr>
        <p:sp>
          <p:nvSpPr>
            <p:cNvPr id="19" name="TextBox 18"/>
            <p:cNvSpPr txBox="1"/>
            <p:nvPr/>
          </p:nvSpPr>
          <p:spPr>
            <a:xfrm>
              <a:off x="5392871" y="1529822"/>
              <a:ext cx="1533609" cy="5384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NOTICE</a:t>
              </a: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 </a:t>
              </a:r>
              <a:endPara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374520" y="1909036"/>
              <a:ext cx="4571999" cy="126530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공지사항 게시판을 미리 볼 수 있다</a:t>
              </a:r>
              <a:endPara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글을 클릭 하면 해당 글을 볼 수 있으며</a:t>
              </a:r>
              <a:r>
                <a:rPr kumimoji="0" lang="en-US" altLang="ko-K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,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더보기</a:t>
              </a: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 클릭 시 공지사항으로 페이지 이동한다</a:t>
              </a:r>
              <a:endPara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160203" y="1694723"/>
              <a:ext cx="214313" cy="21431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44" name="직선 화살표 연결선 43"/>
          <p:cNvCxnSpPr/>
          <p:nvPr/>
        </p:nvCxnSpPr>
        <p:spPr>
          <a:xfrm flipH="1">
            <a:off x="4860032" y="912140"/>
            <a:ext cx="1080119" cy="15129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78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285" y="414965"/>
            <a:ext cx="9133715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5940151" y="604363"/>
            <a:ext cx="2680150" cy="801542"/>
            <a:chOff x="5160203" y="1529822"/>
            <a:chExt cx="4786316" cy="1402224"/>
          </a:xfrm>
        </p:grpSpPr>
        <p:sp>
          <p:nvSpPr>
            <p:cNvPr id="14" name="TextBox 13"/>
            <p:cNvSpPr txBox="1"/>
            <p:nvPr/>
          </p:nvSpPr>
          <p:spPr>
            <a:xfrm>
              <a:off x="5392871" y="1529822"/>
              <a:ext cx="973893" cy="5384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영화 </a:t>
              </a:r>
              <a:endPara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374520" y="1909036"/>
              <a:ext cx="4571999" cy="102301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최신개봉작과</a:t>
              </a: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 </a:t>
              </a:r>
              <a:r>
                <a:rPr kumimoji="0" lang="ko-KR" altLang="en-US" sz="9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상영예정작</a:t>
              </a: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 </a:t>
              </a:r>
              <a:r>
                <a:rPr kumimoji="0" lang="ko-KR" altLang="en-US" sz="9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두개의</a:t>
              </a: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 탭으로 </a:t>
              </a:r>
              <a:r>
                <a:rPr kumimoji="0" lang="ko-KR" altLang="en-US" sz="9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날짜별</a:t>
              </a: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 </a:t>
              </a:r>
              <a:r>
                <a:rPr kumimoji="0" lang="ko-KR" altLang="en-US" sz="9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쿼리문을</a:t>
              </a: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 통해 분류하여 영화 데이터 나타냄</a:t>
              </a:r>
              <a:endPara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160203" y="1694723"/>
              <a:ext cx="214313" cy="21431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8" name="직사각형 87"/>
          <p:cNvSpPr/>
          <p:nvPr/>
        </p:nvSpPr>
        <p:spPr>
          <a:xfrm>
            <a:off x="-19863" y="548680"/>
            <a:ext cx="2742116" cy="4932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영화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grpSp>
        <p:nvGrpSpPr>
          <p:cNvPr id="89" name="그룹 88"/>
          <p:cNvGrpSpPr/>
          <p:nvPr/>
        </p:nvGrpSpPr>
        <p:grpSpPr>
          <a:xfrm>
            <a:off x="5947601" y="1231372"/>
            <a:ext cx="2680150" cy="663043"/>
            <a:chOff x="5160203" y="1529822"/>
            <a:chExt cx="4786316" cy="1159933"/>
          </a:xfrm>
        </p:grpSpPr>
        <p:sp>
          <p:nvSpPr>
            <p:cNvPr id="90" name="TextBox 89"/>
            <p:cNvSpPr txBox="1"/>
            <p:nvPr/>
          </p:nvSpPr>
          <p:spPr>
            <a:xfrm>
              <a:off x="5392871" y="1529822"/>
              <a:ext cx="1832705" cy="5384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최신개봉작</a:t>
              </a: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 </a:t>
              </a:r>
              <a:endPara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5374520" y="1909036"/>
              <a:ext cx="4571999" cy="78071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개봉 후 상영 </a:t>
              </a:r>
              <a:r>
                <a:rPr kumimoji="0" lang="en-US" altLang="ko-K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30</a:t>
              </a: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일되기 전인 영화</a:t>
              </a:r>
              <a:endPara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5160203" y="1694723"/>
              <a:ext cx="214313" cy="21431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5912890" y="1860320"/>
            <a:ext cx="2680150" cy="663043"/>
            <a:chOff x="5160203" y="1529822"/>
            <a:chExt cx="4786316" cy="1159933"/>
          </a:xfrm>
        </p:grpSpPr>
        <p:sp>
          <p:nvSpPr>
            <p:cNvPr id="94" name="TextBox 93"/>
            <p:cNvSpPr txBox="1"/>
            <p:nvPr/>
          </p:nvSpPr>
          <p:spPr>
            <a:xfrm>
              <a:off x="5392871" y="1529822"/>
              <a:ext cx="1832705" cy="5384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상영예정</a:t>
              </a:r>
              <a:r>
                <a:rPr kumimoji="0" lang="ko-KR" alt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작</a:t>
              </a: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 </a:t>
              </a:r>
              <a:endPara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5374520" y="1909036"/>
              <a:ext cx="4571999" cy="78071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오늘 기준으로 </a:t>
              </a:r>
              <a:r>
                <a:rPr kumimoji="0" lang="ko-KR" altLang="en-US" sz="9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개봉일이</a:t>
              </a: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 오늘 전인 영화</a:t>
              </a:r>
              <a:endPara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5160203" y="1694723"/>
              <a:ext cx="214313" cy="21431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5920340" y="2487329"/>
            <a:ext cx="2680150" cy="663043"/>
            <a:chOff x="5160203" y="1529822"/>
            <a:chExt cx="4786316" cy="1159933"/>
          </a:xfrm>
        </p:grpSpPr>
        <p:sp>
          <p:nvSpPr>
            <p:cNvPr id="98" name="TextBox 97"/>
            <p:cNvSpPr txBox="1"/>
            <p:nvPr/>
          </p:nvSpPr>
          <p:spPr>
            <a:xfrm>
              <a:off x="5392871" y="1529822"/>
              <a:ext cx="1260163" cy="5384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관람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가</a:t>
              </a: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 </a:t>
              </a:r>
              <a:endPara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5374520" y="1909036"/>
              <a:ext cx="4571999" cy="78071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관람가 별 태그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로</a:t>
              </a: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 색깔 분류</a:t>
              </a:r>
              <a:endPara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5160203" y="1694723"/>
              <a:ext cx="214313" cy="21431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5932651" y="3090023"/>
            <a:ext cx="2680150" cy="663043"/>
            <a:chOff x="5160203" y="1529822"/>
            <a:chExt cx="4786316" cy="1159933"/>
          </a:xfrm>
        </p:grpSpPr>
        <p:sp>
          <p:nvSpPr>
            <p:cNvPr id="102" name="TextBox 101"/>
            <p:cNvSpPr txBox="1"/>
            <p:nvPr/>
          </p:nvSpPr>
          <p:spPr>
            <a:xfrm>
              <a:off x="5392871" y="1529822"/>
              <a:ext cx="973893" cy="5384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별</a:t>
              </a:r>
              <a:r>
                <a:rPr kumimoji="0" lang="ko-KR" alt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점</a:t>
              </a: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 </a:t>
              </a:r>
              <a:endPara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5374520" y="1909036"/>
              <a:ext cx="4571999" cy="78071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리뷰로 작성된 </a:t>
              </a:r>
              <a:r>
                <a:rPr kumimoji="0" lang="ko-KR" altLang="en-US" sz="9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별점</a:t>
              </a: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 평균을 </a:t>
              </a:r>
              <a:r>
                <a:rPr kumimoji="0" lang="ko-KR" altLang="en-US" sz="9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통계치로</a:t>
              </a: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 나타남</a:t>
              </a:r>
              <a:endPara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5160203" y="1694723"/>
              <a:ext cx="214313" cy="21431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05" name="그룹 104"/>
          <p:cNvGrpSpPr/>
          <p:nvPr/>
        </p:nvGrpSpPr>
        <p:grpSpPr>
          <a:xfrm>
            <a:off x="5940101" y="3717032"/>
            <a:ext cx="2680150" cy="663043"/>
            <a:chOff x="5160203" y="1529822"/>
            <a:chExt cx="4786316" cy="1159933"/>
          </a:xfrm>
        </p:grpSpPr>
        <p:sp>
          <p:nvSpPr>
            <p:cNvPr id="106" name="TextBox 105"/>
            <p:cNvSpPr txBox="1"/>
            <p:nvPr/>
          </p:nvSpPr>
          <p:spPr>
            <a:xfrm>
              <a:off x="5392871" y="1529822"/>
              <a:ext cx="1546435" cy="5384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상세보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기</a:t>
              </a: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 </a:t>
              </a:r>
              <a:endPara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5374520" y="1909036"/>
              <a:ext cx="4571999" cy="78071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상세보기 클릭 시 상세보기 </a:t>
              </a:r>
              <a:r>
                <a:rPr kumimoji="0" lang="en-US" altLang="ko-K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Modal </a:t>
              </a: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나타남</a:t>
              </a:r>
              <a:endPara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5160203" y="1694723"/>
              <a:ext cx="214313" cy="21431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65" y="1205451"/>
            <a:ext cx="5400600" cy="4599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8" name="직선 화살표 연결선 37"/>
          <p:cNvCxnSpPr/>
          <p:nvPr/>
        </p:nvCxnSpPr>
        <p:spPr>
          <a:xfrm flipH="1">
            <a:off x="2267744" y="821130"/>
            <a:ext cx="3645147" cy="85014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>
            <a:off x="4166517" y="821130"/>
            <a:ext cx="1746374" cy="85014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36" y="5805264"/>
            <a:ext cx="5295029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5" name="그룹 44"/>
          <p:cNvGrpSpPr/>
          <p:nvPr/>
        </p:nvGrpSpPr>
        <p:grpSpPr>
          <a:xfrm>
            <a:off x="5920340" y="4336746"/>
            <a:ext cx="2680150" cy="863098"/>
            <a:chOff x="5160203" y="1529822"/>
            <a:chExt cx="4786316" cy="1509910"/>
          </a:xfrm>
        </p:grpSpPr>
        <p:sp>
          <p:nvSpPr>
            <p:cNvPr id="46" name="TextBox 45"/>
            <p:cNvSpPr txBox="1"/>
            <p:nvPr/>
          </p:nvSpPr>
          <p:spPr>
            <a:xfrm>
              <a:off x="5392871" y="1529822"/>
              <a:ext cx="1260163" cy="5384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더보</a:t>
              </a:r>
              <a:r>
                <a:rPr kumimoji="0" lang="ko-KR" alt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기</a:t>
              </a: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 </a:t>
              </a:r>
              <a:endPara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5374520" y="1909036"/>
              <a:ext cx="4571999" cy="113069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71450" marR="0" lvl="0" indent="-1714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더보기</a:t>
              </a: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 버튼 클릭 시 </a:t>
              </a:r>
              <a:r>
                <a:rPr kumimoji="0" lang="en-US" altLang="ko-K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 </a:t>
              </a: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최대 </a:t>
              </a:r>
              <a:r>
                <a:rPr kumimoji="0" lang="en-US" altLang="ko-K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8</a:t>
              </a: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개의 영화 데이터가 동적으로 늘어남</a:t>
              </a:r>
              <a:endPara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8</a:t>
              </a: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개가 초과 되기 전까진 </a:t>
              </a:r>
              <a:r>
                <a:rPr kumimoji="0" lang="ko-KR" altLang="en-US" sz="9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더보기</a:t>
              </a: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 버튼이 활성화 되지 않는다</a:t>
              </a:r>
              <a:endPara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/>
                <a:cs typeface="+mn-cs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5160203" y="1694723"/>
              <a:ext cx="214313" cy="21431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877" y="4307538"/>
            <a:ext cx="2811762" cy="1090828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1" name="직선 화살표 연결선 50"/>
          <p:cNvCxnSpPr/>
          <p:nvPr/>
        </p:nvCxnSpPr>
        <p:spPr>
          <a:xfrm flipV="1">
            <a:off x="3275856" y="5398366"/>
            <a:ext cx="432048" cy="4068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90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285" y="414965"/>
            <a:ext cx="9133715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-19863" y="548680"/>
            <a:ext cx="2742116" cy="4932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더보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기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8" y="3750762"/>
            <a:ext cx="3672407" cy="2496203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8" y="3327720"/>
            <a:ext cx="1345556" cy="412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378" y="3933056"/>
            <a:ext cx="3156179" cy="1661914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420502" y="3293648"/>
            <a:ext cx="2560141" cy="44627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0" i="0" u="none" strike="noStrike" kern="1200" cap="none" spc="0" normalizeH="0" baseline="0" noProof="0" dirty="0" smtClean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Handlebars </a:t>
            </a:r>
            <a:r>
              <a:rPr kumimoji="0" lang="ko-KR" altLang="en-US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템플렛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19" y="2183005"/>
            <a:ext cx="2902074" cy="279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19" y="1168284"/>
            <a:ext cx="2902074" cy="1029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7" y="2199213"/>
            <a:ext cx="1512168" cy="1040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168284"/>
            <a:ext cx="2902074" cy="1029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직선 화살표 연결선 17"/>
          <p:cNvCxnSpPr/>
          <p:nvPr/>
        </p:nvCxnSpPr>
        <p:spPr>
          <a:xfrm>
            <a:off x="3337011" y="2183004"/>
            <a:ext cx="41115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62112" y="2352622"/>
            <a:ext cx="2560141" cy="8771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0" i="0" u="none" strike="noStrike" kern="1200" cap="none" spc="0" normalizeH="0" baseline="0" noProof="0" dirty="0" smtClean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더보기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버튼을 클릭 시 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Handlebars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템플릿을 이용하여 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8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개씩 목록이 동적으로 추가된다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.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95937" y="3428845"/>
            <a:ext cx="2560141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더보기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클릭 시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count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를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Controller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로 보내는 부분입니다</a:t>
            </a:r>
            <a:endParaRPr kumimoji="0" lang="en-US" altLang="ko-KR" sz="900" b="0" i="0" u="none" strike="noStrike" kern="1200" cap="none" spc="0" normalizeH="0" baseline="0" noProof="0" dirty="0" smtClean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522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285" y="414965"/>
            <a:ext cx="9133715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5916825" y="548680"/>
            <a:ext cx="2680150" cy="724598"/>
            <a:chOff x="5160203" y="1529822"/>
            <a:chExt cx="4786316" cy="1267617"/>
          </a:xfrm>
        </p:grpSpPr>
        <p:sp>
          <p:nvSpPr>
            <p:cNvPr id="14" name="TextBox 13"/>
            <p:cNvSpPr txBox="1"/>
            <p:nvPr/>
          </p:nvSpPr>
          <p:spPr>
            <a:xfrm>
              <a:off x="5392871" y="1529822"/>
              <a:ext cx="1832705" cy="5384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영화관 찾기</a:t>
              </a:r>
              <a:endPara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374520" y="1909036"/>
              <a:ext cx="4571999" cy="88840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71450" marR="0" lvl="0" indent="-1714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지역별 해당 지점을 메뉴 형태로 나타냈으며 해당 지점 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 </a:t>
              </a: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클릭 시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 </a:t>
              </a: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지점 대표 사진과 </a:t>
              </a:r>
              <a:r>
                <a:rPr kumimoji="0" lang="en-US" altLang="ko-KR" sz="9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google</a:t>
              </a: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 지도로 위치를 볼 수 있다</a:t>
              </a:r>
              <a:r>
                <a:rPr kumimoji="0" lang="en-US" altLang="ko-K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.</a:t>
              </a:r>
              <a:endPara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/>
                <a:cs typeface="+mn-cs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160203" y="1694723"/>
              <a:ext cx="214313" cy="21431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8" name="직사각형 87"/>
          <p:cNvSpPr/>
          <p:nvPr/>
        </p:nvSpPr>
        <p:spPr>
          <a:xfrm>
            <a:off x="-19863" y="548680"/>
            <a:ext cx="2742116" cy="4932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영화관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00312"/>
            <a:ext cx="5229322" cy="188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 descr="C:\Users\alfo7-15\Desktop\스토리보드\영화관 찾기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75" y="3090024"/>
            <a:ext cx="5217760" cy="287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226776"/>
            <a:ext cx="4211838" cy="3004368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5981900" y="2851100"/>
            <a:ext cx="2560141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/>
                <a:cs typeface="+mn-cs"/>
              </a:rPr>
              <a:t>Google </a:t>
            </a:r>
            <a:r>
              <a:rPr kumimoji="0" lang="ko-KR" altLang="en-US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/>
                <a:cs typeface="+mn-cs"/>
              </a:rPr>
              <a:t>지도 </a:t>
            </a:r>
            <a:r>
              <a: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/>
                <a:cs typeface="+mn-cs"/>
              </a:rPr>
              <a:t>API</a:t>
            </a:r>
            <a:r>
              <a:rPr kumimoji="0" lang="ko-KR" altLang="en-US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/>
                <a:cs typeface="+mn-cs"/>
              </a:rPr>
              <a:t>를 가져와</a:t>
            </a:r>
            <a:endParaRPr kumimoji="0" lang="en-US" altLang="ko-KR" sz="1100" b="1" i="0" u="none" strike="noStrike" kern="1200" cap="none" spc="0" normalizeH="0" baseline="0" noProof="0" dirty="0" smtClean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/>
                <a:cs typeface="+mn-cs"/>
              </a:rPr>
              <a:t>보여주는 부분입니다</a:t>
            </a:r>
            <a:r>
              <a: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/>
                <a:cs typeface="+mn-cs"/>
              </a:rPr>
              <a:t>.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875476" y="2967518"/>
            <a:ext cx="120007" cy="12250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157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500042"/>
            <a:ext cx="9144000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518267"/>
            <a:ext cx="3131840" cy="6196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Javascript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API &amp; Plugins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898152"/>
              </p:ext>
            </p:extLst>
          </p:nvPr>
        </p:nvGraphicFramePr>
        <p:xfrm>
          <a:off x="192484" y="1556792"/>
          <a:ext cx="8759032" cy="42932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79292">
                  <a:extLst>
                    <a:ext uri="{9D8B030D-6E8A-4147-A177-3AD203B41FA5}">
                      <a16:colId xmlns="" xmlns:a16="http://schemas.microsoft.com/office/drawing/2014/main" val="709328229"/>
                    </a:ext>
                  </a:extLst>
                </a:gridCol>
                <a:gridCol w="1094342">
                  <a:extLst>
                    <a:ext uri="{9D8B030D-6E8A-4147-A177-3AD203B41FA5}">
                      <a16:colId xmlns="" xmlns:a16="http://schemas.microsoft.com/office/drawing/2014/main" val="1004147708"/>
                    </a:ext>
                  </a:extLst>
                </a:gridCol>
                <a:gridCol w="4485398">
                  <a:extLst>
                    <a:ext uri="{9D8B030D-6E8A-4147-A177-3AD203B41FA5}">
                      <a16:colId xmlns="" xmlns:a16="http://schemas.microsoft.com/office/drawing/2014/main" val="2039911294"/>
                    </a:ext>
                  </a:extLst>
                </a:gridCol>
              </a:tblGrid>
              <a:tr h="215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이름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버전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용도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44438446"/>
                  </a:ext>
                </a:extLst>
              </a:tr>
              <a:tr h="309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bootstrap-star-rating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4.0.1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별점</a:t>
                      </a:r>
                      <a:r>
                        <a:rPr lang="ko-KR" altLang="en-US" sz="1200" dirty="0" smtClean="0"/>
                        <a:t> 기능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09463258"/>
                  </a:ext>
                </a:extLst>
              </a:tr>
              <a:tr h="309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Summernote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0.8.4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WISYWIC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에디터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44638605"/>
                  </a:ext>
                </a:extLst>
              </a:tr>
              <a:tr h="309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Jquery</a:t>
                      </a:r>
                      <a:r>
                        <a:rPr lang="en-US" altLang="ko-KR" sz="1200" dirty="0" smtClean="0"/>
                        <a:t>-seat-chart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1.1.15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좌석 생성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좌석 선택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25515159"/>
                  </a:ext>
                </a:extLst>
              </a:tr>
              <a:tr h="309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bootstrap-</a:t>
                      </a:r>
                      <a:r>
                        <a:rPr lang="en-US" altLang="ko-KR" sz="1200" dirty="0" err="1" smtClean="0"/>
                        <a:t>datepicker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1.7.1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날짜 선택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92175871"/>
                  </a:ext>
                </a:extLst>
              </a:tr>
              <a:tr h="309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bootstrap-</a:t>
                      </a:r>
                      <a:r>
                        <a:rPr lang="en-US" altLang="ko-KR" sz="1200" dirty="0" err="1" smtClean="0"/>
                        <a:t>datetimepicker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2.4.4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날짜 및 시간 선택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93350156"/>
                  </a:ext>
                </a:extLst>
              </a:tr>
              <a:tr h="309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jquery</a:t>
                      </a:r>
                      <a:r>
                        <a:rPr lang="en-US" altLang="ko-KR" sz="1200" dirty="0" smtClean="0"/>
                        <a:t>-file-upload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9.18.0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이미지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동영상 파일 업로드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28648286"/>
                  </a:ext>
                </a:extLst>
              </a:tr>
              <a:tr h="309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jquery-elevateZoom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3.0.8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스틸컷</a:t>
                      </a:r>
                      <a:r>
                        <a:rPr lang="ko-KR" altLang="en-US" sz="1200" dirty="0" smtClean="0"/>
                        <a:t> 이미지 슬라이드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2049302"/>
                  </a:ext>
                </a:extLst>
              </a:tr>
              <a:tr h="309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Google Maps API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구글 맵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API (</a:t>
                      </a:r>
                      <a:r>
                        <a:rPr lang="ko-KR" altLang="en-US" sz="1200" baseline="0" dirty="0" smtClean="0"/>
                        <a:t>영화관 위치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91820291"/>
                  </a:ext>
                </a:extLst>
              </a:tr>
              <a:tr h="309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Google Chart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구글 차트 </a:t>
                      </a:r>
                      <a:r>
                        <a:rPr lang="en-US" altLang="ko-KR" sz="1200" dirty="0" smtClean="0"/>
                        <a:t>API (</a:t>
                      </a:r>
                      <a:r>
                        <a:rPr lang="ko-KR" altLang="en-US" sz="1200" dirty="0" err="1" smtClean="0"/>
                        <a:t>통계차트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31430737"/>
                  </a:ext>
                </a:extLst>
              </a:tr>
              <a:tr h="309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Bootstrap3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3.3.7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부트스트랩 </a:t>
                      </a:r>
                      <a:r>
                        <a:rPr lang="en-US" altLang="ko-KR" sz="1200" dirty="0" smtClean="0"/>
                        <a:t>3 </a:t>
                      </a:r>
                      <a:r>
                        <a:rPr lang="ko-KR" altLang="en-US" sz="1200" dirty="0" smtClean="0"/>
                        <a:t>지원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61123557"/>
                  </a:ext>
                </a:extLst>
              </a:tr>
              <a:tr h="309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jQuery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1.11.1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jQuery </a:t>
                      </a:r>
                      <a:r>
                        <a:rPr lang="ko-KR" altLang="en-US" sz="1200" dirty="0" smtClean="0"/>
                        <a:t>지원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3503458"/>
                  </a:ext>
                </a:extLst>
              </a:tr>
              <a:tr h="309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startbootstrap-sb-admin-2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3.3.7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관리자 </a:t>
                      </a:r>
                      <a:r>
                        <a:rPr lang="en-US" altLang="ko-KR" sz="1200" dirty="0" smtClean="0"/>
                        <a:t>View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템플릿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04610422"/>
                  </a:ext>
                </a:extLst>
              </a:tr>
              <a:tr h="309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HandleBars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4.0.10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HTML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태그 동적 </a:t>
                      </a:r>
                      <a:r>
                        <a:rPr lang="ko-KR" altLang="en-US" sz="1200" baseline="0" dirty="0" err="1" smtClean="0"/>
                        <a:t>생성용</a:t>
                      </a:r>
                      <a:r>
                        <a:rPr lang="ko-KR" altLang="en-US" sz="1200" baseline="0" dirty="0" smtClean="0"/>
                        <a:t> 템플릿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80331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121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285" y="414965"/>
            <a:ext cx="9133715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5940151" y="604363"/>
            <a:ext cx="2680150" cy="663043"/>
            <a:chOff x="5160203" y="1529822"/>
            <a:chExt cx="4786316" cy="1159933"/>
          </a:xfrm>
        </p:grpSpPr>
        <p:sp>
          <p:nvSpPr>
            <p:cNvPr id="14" name="TextBox 13"/>
            <p:cNvSpPr txBox="1"/>
            <p:nvPr/>
          </p:nvSpPr>
          <p:spPr>
            <a:xfrm>
              <a:off x="5392871" y="1529822"/>
              <a:ext cx="1904272" cy="5384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영화 타이틀 </a:t>
              </a:r>
              <a:endPara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374520" y="1909036"/>
              <a:ext cx="4571999" cy="78071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관람가와 영화 제목을 나타낸다</a:t>
              </a:r>
              <a:endPara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160203" y="1694723"/>
              <a:ext cx="214313" cy="21431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8" name="직사각형 87"/>
          <p:cNvSpPr/>
          <p:nvPr/>
        </p:nvSpPr>
        <p:spPr>
          <a:xfrm>
            <a:off x="-19863" y="548680"/>
            <a:ext cx="2742116" cy="4932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영화 상세페이지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(Modal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grpSp>
        <p:nvGrpSpPr>
          <p:cNvPr id="89" name="그룹 88"/>
          <p:cNvGrpSpPr/>
          <p:nvPr/>
        </p:nvGrpSpPr>
        <p:grpSpPr>
          <a:xfrm>
            <a:off x="5947601" y="1231372"/>
            <a:ext cx="2680150" cy="663043"/>
            <a:chOff x="5160203" y="1529822"/>
            <a:chExt cx="4786316" cy="1159933"/>
          </a:xfrm>
        </p:grpSpPr>
        <p:sp>
          <p:nvSpPr>
            <p:cNvPr id="90" name="TextBox 89"/>
            <p:cNvSpPr txBox="1"/>
            <p:nvPr/>
          </p:nvSpPr>
          <p:spPr>
            <a:xfrm>
              <a:off x="5392871" y="1529822"/>
              <a:ext cx="1618000" cy="5384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영문 제목 </a:t>
              </a:r>
              <a:endPara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5374520" y="1909036"/>
              <a:ext cx="4571999" cy="78071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영화 타이틀 아랫부분에 영문 제목을 나타낸다</a:t>
              </a:r>
              <a:endPara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5160203" y="1694723"/>
              <a:ext cx="214313" cy="21431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5912890" y="1860320"/>
            <a:ext cx="2680150" cy="663043"/>
            <a:chOff x="5160203" y="1529822"/>
            <a:chExt cx="4786316" cy="1159933"/>
          </a:xfrm>
        </p:grpSpPr>
        <p:sp>
          <p:nvSpPr>
            <p:cNvPr id="94" name="TextBox 93"/>
            <p:cNvSpPr txBox="1"/>
            <p:nvPr/>
          </p:nvSpPr>
          <p:spPr>
            <a:xfrm>
              <a:off x="5392871" y="1529822"/>
              <a:ext cx="1904272" cy="5384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메인 포스터 </a:t>
              </a:r>
              <a:endPara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5374520" y="1909036"/>
              <a:ext cx="4571999" cy="78071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영화의 메인 포스터를 나타낸다</a:t>
              </a:r>
              <a:endPara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5160203" y="1694723"/>
              <a:ext cx="214313" cy="21431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5920340" y="2487330"/>
            <a:ext cx="2680150" cy="447599"/>
            <a:chOff x="5160203" y="1529822"/>
            <a:chExt cx="4786316" cy="783033"/>
          </a:xfrm>
        </p:grpSpPr>
        <p:sp>
          <p:nvSpPr>
            <p:cNvPr id="98" name="TextBox 97"/>
            <p:cNvSpPr txBox="1"/>
            <p:nvPr/>
          </p:nvSpPr>
          <p:spPr>
            <a:xfrm>
              <a:off x="5392871" y="1529822"/>
              <a:ext cx="973893" cy="5384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별점</a:t>
              </a: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 </a:t>
              </a:r>
              <a:endPara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5374520" y="1909036"/>
              <a:ext cx="4571999" cy="40381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리뷰의 </a:t>
              </a:r>
              <a:r>
                <a:rPr kumimoji="0" lang="ko-KR" altLang="en-US" sz="9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별점을</a:t>
              </a: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 바탕으로 평균 통계치를 나타낸다</a:t>
              </a:r>
              <a:endPara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/>
                <a:cs typeface="+mn-cs"/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5160203" y="1694723"/>
              <a:ext cx="214313" cy="21431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5932651" y="3090024"/>
            <a:ext cx="2680150" cy="447599"/>
            <a:chOff x="5160203" y="1529822"/>
            <a:chExt cx="4786316" cy="783033"/>
          </a:xfrm>
        </p:grpSpPr>
        <p:sp>
          <p:nvSpPr>
            <p:cNvPr id="102" name="TextBox 101"/>
            <p:cNvSpPr txBox="1"/>
            <p:nvPr/>
          </p:nvSpPr>
          <p:spPr>
            <a:xfrm>
              <a:off x="5392871" y="1529822"/>
              <a:ext cx="2190542" cy="5384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영화 상세 설명</a:t>
              </a:r>
              <a:endPara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5374520" y="1909036"/>
              <a:ext cx="4571999" cy="40381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타입</a:t>
              </a:r>
              <a:r>
                <a:rPr kumimoji="0" lang="en-US" altLang="ko-K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,</a:t>
              </a: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개봉일</a:t>
              </a:r>
              <a:r>
                <a:rPr kumimoji="0" lang="en-US" altLang="ko-K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,</a:t>
              </a: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감독</a:t>
              </a:r>
              <a:r>
                <a:rPr kumimoji="0" lang="en-US" altLang="ko-K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,</a:t>
              </a: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출연진</a:t>
              </a:r>
              <a:r>
                <a:rPr kumimoji="0" lang="en-US" altLang="ko-K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,</a:t>
              </a: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장르</a:t>
              </a:r>
              <a:r>
                <a:rPr kumimoji="0" lang="en-US" altLang="ko-K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,</a:t>
              </a: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상영시간을 볼 수 있다</a:t>
              </a:r>
              <a:endPara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/>
                <a:cs typeface="+mn-cs"/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5160203" y="1694723"/>
              <a:ext cx="214313" cy="21431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05" name="그룹 104"/>
          <p:cNvGrpSpPr/>
          <p:nvPr/>
        </p:nvGrpSpPr>
        <p:grpSpPr>
          <a:xfrm>
            <a:off x="5940101" y="3717032"/>
            <a:ext cx="2680150" cy="663043"/>
            <a:chOff x="5160203" y="1529822"/>
            <a:chExt cx="4786316" cy="1159933"/>
          </a:xfrm>
        </p:grpSpPr>
        <p:sp>
          <p:nvSpPr>
            <p:cNvPr id="106" name="TextBox 105"/>
            <p:cNvSpPr txBox="1"/>
            <p:nvPr/>
          </p:nvSpPr>
          <p:spPr>
            <a:xfrm>
              <a:off x="5392871" y="1529822"/>
              <a:ext cx="1260163" cy="5384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줄거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리</a:t>
              </a: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 </a:t>
              </a:r>
              <a:endPara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5374520" y="1909036"/>
              <a:ext cx="4571999" cy="78071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해당 영화에 관한 줄거리를 볼 수 있다</a:t>
              </a:r>
              <a:endPara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5160203" y="1694723"/>
              <a:ext cx="214313" cy="21431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5920340" y="4336746"/>
            <a:ext cx="2680150" cy="724598"/>
            <a:chOff x="5160203" y="1529822"/>
            <a:chExt cx="4786316" cy="1267617"/>
          </a:xfrm>
        </p:grpSpPr>
        <p:sp>
          <p:nvSpPr>
            <p:cNvPr id="46" name="TextBox 45"/>
            <p:cNvSpPr txBox="1"/>
            <p:nvPr/>
          </p:nvSpPr>
          <p:spPr>
            <a:xfrm>
              <a:off x="5392871" y="1529822"/>
              <a:ext cx="1260163" cy="5384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스틸</a:t>
              </a:r>
              <a:r>
                <a:rPr kumimoji="0" lang="ko-KR" alt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컷</a:t>
              </a: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 </a:t>
              </a:r>
              <a:endPara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5374520" y="1909036"/>
              <a:ext cx="4571999" cy="88840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71450" marR="0" lvl="0" indent="-1714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해당 영화에 </a:t>
              </a:r>
              <a:r>
                <a:rPr kumimoji="0" lang="ko-KR" altLang="en-US" sz="9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스틸컷을</a:t>
              </a: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 슬라이드형식으로 볼 수 있으며 작은 이미지 </a:t>
              </a:r>
              <a:r>
                <a:rPr kumimoji="0" lang="ko-KR" altLang="en-US" sz="9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썸네일을</a:t>
              </a: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 클릭하면 바로 이미지를 볼 수 있다</a:t>
              </a:r>
              <a:r>
                <a:rPr kumimoji="0" lang="en-US" altLang="ko-K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.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5160203" y="1694723"/>
              <a:ext cx="214313" cy="21431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3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49" y="3854240"/>
            <a:ext cx="5113939" cy="2317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49" y="1220011"/>
            <a:ext cx="5113939" cy="2650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01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285" y="414965"/>
            <a:ext cx="9133715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5940152" y="1220011"/>
            <a:ext cx="2680150" cy="1078541"/>
            <a:chOff x="5160203" y="1529822"/>
            <a:chExt cx="4786316" cy="1886808"/>
          </a:xfrm>
        </p:grpSpPr>
        <p:sp>
          <p:nvSpPr>
            <p:cNvPr id="14" name="TextBox 13"/>
            <p:cNvSpPr txBox="1"/>
            <p:nvPr/>
          </p:nvSpPr>
          <p:spPr>
            <a:xfrm>
              <a:off x="5392871" y="1529822"/>
              <a:ext cx="1474865" cy="5384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보고싶어</a:t>
              </a:r>
              <a:endPara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374520" y="1909036"/>
              <a:ext cx="4571999" cy="150759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71450" marR="0" lvl="0" indent="-1714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비로그인</a:t>
              </a:r>
              <a:r>
                <a:rPr kumimoji="0" lang="ko-KR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 상태에서 </a:t>
              </a:r>
              <a:r>
                <a:rPr kumimoji="0" lang="ko-KR" altLang="en-US" sz="12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보고싶어</a:t>
              </a:r>
              <a:r>
                <a:rPr kumimoji="0" lang="ko-KR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 클릭 시</a:t>
              </a:r>
              <a:endPara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로그인 후 </a:t>
              </a:r>
              <a:r>
                <a:rPr kumimoji="0" lang="ko-KR" altLang="en-US" sz="12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마이무비</a:t>
              </a:r>
              <a:r>
                <a:rPr kumimoji="0" lang="ko-KR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 클릭 시</a:t>
              </a:r>
              <a:endPara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이미 </a:t>
              </a:r>
              <a:r>
                <a:rPr kumimoji="0" lang="ko-KR" altLang="en-US" sz="12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마이무비에</a:t>
              </a:r>
              <a:r>
                <a:rPr kumimoji="0" lang="ko-KR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 추가 되어있을 시 </a:t>
              </a:r>
              <a:endPara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160203" y="1694723"/>
              <a:ext cx="214313" cy="21431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8" name="직사각형 87"/>
          <p:cNvSpPr/>
          <p:nvPr/>
        </p:nvSpPr>
        <p:spPr>
          <a:xfrm>
            <a:off x="-19863" y="548680"/>
            <a:ext cx="2742116" cy="4932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영화 상세페이지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(Modal)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pic>
        <p:nvPicPr>
          <p:cNvPr id="3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49" y="3854240"/>
            <a:ext cx="5113939" cy="2317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49" y="1220011"/>
            <a:ext cx="5113939" cy="2650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076" y="4220818"/>
            <a:ext cx="2442426" cy="792088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076" y="5085184"/>
            <a:ext cx="2442426" cy="870364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330965"/>
            <a:ext cx="2442426" cy="762915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화살표 연결선 7"/>
          <p:cNvCxnSpPr/>
          <p:nvPr/>
        </p:nvCxnSpPr>
        <p:spPr>
          <a:xfrm flipH="1">
            <a:off x="4931503" y="1527788"/>
            <a:ext cx="1224673" cy="218463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H="1">
            <a:off x="4931505" y="1772816"/>
            <a:ext cx="1224671" cy="284404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/>
          <p:cNvGrpSpPr/>
          <p:nvPr/>
        </p:nvGrpSpPr>
        <p:grpSpPr>
          <a:xfrm>
            <a:off x="5940152" y="2898734"/>
            <a:ext cx="2680150" cy="893875"/>
            <a:chOff x="5160203" y="1529822"/>
            <a:chExt cx="4786316" cy="1563752"/>
          </a:xfrm>
        </p:grpSpPr>
        <p:sp>
          <p:nvSpPr>
            <p:cNvPr id="61" name="TextBox 60"/>
            <p:cNvSpPr txBox="1"/>
            <p:nvPr/>
          </p:nvSpPr>
          <p:spPr>
            <a:xfrm>
              <a:off x="5392871" y="1529822"/>
              <a:ext cx="1474865" cy="5384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예매하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기</a:t>
              </a:r>
              <a:endPara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5374520" y="1909036"/>
              <a:ext cx="4571999" cy="118453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예매하기 클릭 시 빠른 예매 페이지로 이동한다 </a:t>
              </a:r>
              <a:endPara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5160203" y="1694723"/>
              <a:ext cx="214313" cy="21431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933056"/>
            <a:ext cx="3723172" cy="2238516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0" name="직선 화살표 연결선 49"/>
          <p:cNvCxnSpPr>
            <a:endCxn id="4099" idx="3"/>
          </p:cNvCxnSpPr>
          <p:nvPr/>
        </p:nvCxnSpPr>
        <p:spPr>
          <a:xfrm flipH="1">
            <a:off x="4931502" y="1988840"/>
            <a:ext cx="1224674" cy="353152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33" idx="2"/>
          </p:cNvCxnSpPr>
          <p:nvPr/>
        </p:nvCxnSpPr>
        <p:spPr>
          <a:xfrm>
            <a:off x="7340232" y="2298552"/>
            <a:ext cx="1336224" cy="8962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직선 화살표 연결선 2047"/>
          <p:cNvCxnSpPr/>
          <p:nvPr/>
        </p:nvCxnSpPr>
        <p:spPr>
          <a:xfrm flipH="1">
            <a:off x="7668344" y="3194839"/>
            <a:ext cx="1008112" cy="8990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979712" y="2844790"/>
            <a:ext cx="1629326" cy="179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6" name="직선 화살표 연결선 25"/>
          <p:cNvCxnSpPr>
            <a:stCxn id="25" idx="3"/>
          </p:cNvCxnSpPr>
          <p:nvPr/>
        </p:nvCxnSpPr>
        <p:spPr>
          <a:xfrm flipV="1">
            <a:off x="3609038" y="1436778"/>
            <a:ext cx="2331114" cy="14976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75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285" y="414965"/>
            <a:ext cx="9133715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5940151" y="604363"/>
            <a:ext cx="2680150" cy="663043"/>
            <a:chOff x="5160203" y="1529822"/>
            <a:chExt cx="4786316" cy="1159933"/>
          </a:xfrm>
        </p:grpSpPr>
        <p:sp>
          <p:nvSpPr>
            <p:cNvPr id="14" name="TextBox 13"/>
            <p:cNvSpPr txBox="1"/>
            <p:nvPr/>
          </p:nvSpPr>
          <p:spPr>
            <a:xfrm>
              <a:off x="5392871" y="1529822"/>
              <a:ext cx="1546435" cy="5384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트레일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러</a:t>
              </a: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 </a:t>
              </a:r>
              <a:endPara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374520" y="1909036"/>
              <a:ext cx="4571999" cy="78071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영화 트레일러를 볼 수 있다</a:t>
              </a:r>
              <a:endPara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160203" y="1694723"/>
              <a:ext cx="214313" cy="21431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8" name="직사각형 87"/>
          <p:cNvSpPr/>
          <p:nvPr/>
        </p:nvSpPr>
        <p:spPr>
          <a:xfrm>
            <a:off x="-19863" y="548680"/>
            <a:ext cx="2742116" cy="4932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영화 상세페이지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(Modal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grpSp>
        <p:nvGrpSpPr>
          <p:cNvPr id="89" name="그룹 88"/>
          <p:cNvGrpSpPr/>
          <p:nvPr/>
        </p:nvGrpSpPr>
        <p:grpSpPr>
          <a:xfrm>
            <a:off x="5947601" y="1231372"/>
            <a:ext cx="2680150" cy="940042"/>
            <a:chOff x="5160203" y="1529822"/>
            <a:chExt cx="4786316" cy="1644517"/>
          </a:xfrm>
        </p:grpSpPr>
        <p:sp>
          <p:nvSpPr>
            <p:cNvPr id="90" name="TextBox 89"/>
            <p:cNvSpPr txBox="1"/>
            <p:nvPr/>
          </p:nvSpPr>
          <p:spPr>
            <a:xfrm>
              <a:off x="5392871" y="1529822"/>
              <a:ext cx="1904272" cy="5384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한줄평</a:t>
              </a: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 등록 </a:t>
              </a:r>
              <a:endPara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5374520" y="1909036"/>
              <a:ext cx="4571999" cy="126530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71450" marR="0" lvl="0" indent="-1714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한줄평</a:t>
              </a:r>
              <a:r>
                <a:rPr kumimoji="0" lang="en-US" altLang="ko-K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(</a:t>
              </a: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리뷰</a:t>
              </a:r>
              <a:r>
                <a:rPr kumimoji="0" lang="en-US" altLang="ko-K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)</a:t>
              </a: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은 로그인시에만 등록 가능하다</a:t>
              </a:r>
              <a:endPara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입력 시 </a:t>
              </a:r>
              <a:r>
                <a:rPr kumimoji="0" lang="ko-KR" altLang="en-US" sz="9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감상평과</a:t>
              </a:r>
              <a:r>
                <a:rPr kumimoji="0" lang="en-US" altLang="ko-K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, </a:t>
              </a:r>
              <a:r>
                <a:rPr kumimoji="0" lang="ko-KR" altLang="en-US" sz="9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별점을</a:t>
              </a: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 등록 할 수 있다</a:t>
              </a:r>
              <a:endPara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비로그인</a:t>
              </a: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 시 다른 형태로 나타난다</a:t>
              </a:r>
              <a:endPara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5160203" y="1694723"/>
              <a:ext cx="214313" cy="21431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5912890" y="2093994"/>
            <a:ext cx="2680150" cy="586099"/>
            <a:chOff x="5160203" y="1529822"/>
            <a:chExt cx="4786316" cy="1025326"/>
          </a:xfrm>
        </p:grpSpPr>
        <p:sp>
          <p:nvSpPr>
            <p:cNvPr id="94" name="TextBox 93"/>
            <p:cNvSpPr txBox="1"/>
            <p:nvPr/>
          </p:nvSpPr>
          <p:spPr>
            <a:xfrm>
              <a:off x="5392871" y="1529822"/>
              <a:ext cx="2118975" cy="915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한줄평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(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리뷰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)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 </a:t>
              </a:r>
              <a:endPara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5374520" y="1909036"/>
              <a:ext cx="4571999" cy="64611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한줄평</a:t>
              </a: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 등록 시 아랫부분에 바로 리뷰가 동적으로 생성 된다</a:t>
              </a:r>
              <a:endPara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/>
                <a:cs typeface="+mn-cs"/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5160203" y="1694723"/>
              <a:ext cx="214313" cy="21431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5912890" y="2718896"/>
            <a:ext cx="2680150" cy="586099"/>
            <a:chOff x="5160203" y="1529822"/>
            <a:chExt cx="4786316" cy="1025326"/>
          </a:xfrm>
        </p:grpSpPr>
        <p:sp>
          <p:nvSpPr>
            <p:cNvPr id="102" name="TextBox 101"/>
            <p:cNvSpPr txBox="1"/>
            <p:nvPr/>
          </p:nvSpPr>
          <p:spPr>
            <a:xfrm>
              <a:off x="5392871" y="1529822"/>
              <a:ext cx="1188595" cy="5384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더보기</a:t>
              </a:r>
              <a:endPara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5374520" y="1909036"/>
              <a:ext cx="4571999" cy="64611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10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개가 초과 되기 전까진 </a:t>
              </a:r>
              <a:r>
                <a:rPr kumimoji="0" lang="ko-KR" altLang="en-US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더보기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 버튼이 활성화 되지 </a:t>
              </a: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않는다</a:t>
              </a:r>
              <a:endPara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/>
                <a:cs typeface="+mn-cs"/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5160203" y="1694723"/>
              <a:ext cx="214313" cy="21431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77" y="1206219"/>
            <a:ext cx="5276819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284" y="3402981"/>
            <a:ext cx="3032867" cy="938527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꺾인 연결선 2"/>
          <p:cNvCxnSpPr/>
          <p:nvPr/>
        </p:nvCxnSpPr>
        <p:spPr>
          <a:xfrm rot="5400000">
            <a:off x="5140410" y="2465505"/>
            <a:ext cx="1593206" cy="281751"/>
          </a:xfrm>
          <a:prstGeom prst="bentConnector3">
            <a:avLst>
              <a:gd name="adj1" fmla="val 805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69" y="3945554"/>
            <a:ext cx="5277428" cy="2003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086" y="4341508"/>
            <a:ext cx="3451765" cy="1905457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7" name="꺾인 연결선 56"/>
          <p:cNvCxnSpPr>
            <a:endCxn id="5125" idx="1"/>
          </p:cNvCxnSpPr>
          <p:nvPr/>
        </p:nvCxnSpPr>
        <p:spPr>
          <a:xfrm rot="5400000">
            <a:off x="4541040" y="3922386"/>
            <a:ext cx="2417897" cy="325804"/>
          </a:xfrm>
          <a:prstGeom prst="bentConnector4">
            <a:avLst>
              <a:gd name="adj1" fmla="val 584"/>
              <a:gd name="adj2" fmla="val 170165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164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285" y="414965"/>
            <a:ext cx="9133715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5796136" y="1556792"/>
            <a:ext cx="2680150" cy="801542"/>
            <a:chOff x="5160203" y="1529822"/>
            <a:chExt cx="4786316" cy="1402224"/>
          </a:xfrm>
        </p:grpSpPr>
        <p:sp>
          <p:nvSpPr>
            <p:cNvPr id="14" name="TextBox 13"/>
            <p:cNvSpPr txBox="1"/>
            <p:nvPr/>
          </p:nvSpPr>
          <p:spPr>
            <a:xfrm>
              <a:off x="5392871" y="1529822"/>
              <a:ext cx="2285011" cy="5384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리뷰 수정</a:t>
              </a:r>
              <a:r>
                <a:rPr kumimoji="0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,</a:t>
              </a: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삭제 </a:t>
              </a:r>
              <a:endPara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374520" y="1909036"/>
              <a:ext cx="4571999" cy="102301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리뷰 수정</a:t>
              </a:r>
              <a:r>
                <a:rPr kumimoji="0" lang="en-US" altLang="ko-K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,</a:t>
              </a: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삭제는 해당 로그인의  세션 값과 리뷰의 유저넘버 값이 일치 하였을 때만 나타난다</a:t>
              </a:r>
              <a:r>
                <a:rPr kumimoji="0" lang="en-US" altLang="ko-K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.</a:t>
              </a: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 </a:t>
              </a:r>
              <a:endPara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160203" y="1694723"/>
              <a:ext cx="214313" cy="21431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8" name="직사각형 87"/>
          <p:cNvSpPr/>
          <p:nvPr/>
        </p:nvSpPr>
        <p:spPr>
          <a:xfrm>
            <a:off x="-19863" y="548680"/>
            <a:ext cx="2742116" cy="4932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영화 상세페이지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(Modal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77" y="1206219"/>
            <a:ext cx="5276819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69" y="3945554"/>
            <a:ext cx="5277428" cy="2003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269166"/>
            <a:ext cx="886141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140968"/>
            <a:ext cx="3201368" cy="1008113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화살표 연결선 7"/>
          <p:cNvCxnSpPr/>
          <p:nvPr/>
        </p:nvCxnSpPr>
        <p:spPr>
          <a:xfrm>
            <a:off x="6876256" y="2538367"/>
            <a:ext cx="0" cy="6026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770" y="4365104"/>
            <a:ext cx="3159718" cy="1080120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꺾인 연결선 10"/>
          <p:cNvCxnSpPr>
            <a:endCxn id="6148" idx="3"/>
          </p:cNvCxnSpPr>
          <p:nvPr/>
        </p:nvCxnSpPr>
        <p:spPr>
          <a:xfrm rot="16200000" flipH="1">
            <a:off x="6912105" y="2963781"/>
            <a:ext cx="2337584" cy="1545181"/>
          </a:xfrm>
          <a:prstGeom prst="bentConnector4">
            <a:avLst>
              <a:gd name="adj1" fmla="val 10108"/>
              <a:gd name="adj2" fmla="val 114794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56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285" y="414965"/>
            <a:ext cx="9133715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5878219" y="1484784"/>
            <a:ext cx="2680150" cy="663043"/>
            <a:chOff x="5160203" y="1529822"/>
            <a:chExt cx="4786316" cy="1159933"/>
          </a:xfrm>
        </p:grpSpPr>
        <p:sp>
          <p:nvSpPr>
            <p:cNvPr id="14" name="TextBox 13"/>
            <p:cNvSpPr txBox="1"/>
            <p:nvPr/>
          </p:nvSpPr>
          <p:spPr>
            <a:xfrm>
              <a:off x="5392871" y="1529822"/>
              <a:ext cx="1618000" cy="5384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날짜 선택 </a:t>
              </a:r>
              <a:endPara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374520" y="1909036"/>
              <a:ext cx="4571999" cy="78071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오늘로 </a:t>
              </a:r>
              <a:r>
                <a:rPr kumimoji="0" lang="ko-KR" altLang="en-US" sz="9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부터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 </a:t>
              </a:r>
              <a:r>
                <a:rPr kumimoji="0" lang="en-US" altLang="ko-K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+4</a:t>
              </a: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일 까지만 영화예매가 가능하다</a:t>
              </a:r>
              <a:endPara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160203" y="1694723"/>
              <a:ext cx="214313" cy="21431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8" name="직사각형 87"/>
          <p:cNvSpPr/>
          <p:nvPr/>
        </p:nvSpPr>
        <p:spPr>
          <a:xfrm>
            <a:off x="-19863" y="548680"/>
            <a:ext cx="2742116" cy="4932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빠른 예매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(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영화 선택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pic>
        <p:nvPicPr>
          <p:cNvPr id="3074" name="Picture 2" descr="C:\Users\alfo7-15\Desktop\스토리보드\빠른예매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69" y="1412776"/>
            <a:ext cx="5120227" cy="449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496" y="2208259"/>
            <a:ext cx="3233301" cy="115536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477016" y="3330965"/>
            <a:ext cx="3602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객체를 미리 정의해 놓고 해당 메서드로 객체를 생성하는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생성자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메서드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95536" y="4088106"/>
            <a:ext cx="36105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Data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선택이 될 때마다 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Ajax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로 가져옴</a:t>
            </a:r>
          </a:p>
        </p:txBody>
      </p:sp>
    </p:spTree>
    <p:extLst>
      <p:ext uri="{BB962C8B-B14F-4D97-AF65-F5344CB8AC3E}">
        <p14:creationId xmlns:p14="http://schemas.microsoft.com/office/powerpoint/2010/main" val="202932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285" y="414965"/>
            <a:ext cx="9133715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-19863" y="548680"/>
            <a:ext cx="2742116" cy="4932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빠른 예매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(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영화 선택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grpSp>
        <p:nvGrpSpPr>
          <p:cNvPr id="89" name="그룹 88"/>
          <p:cNvGrpSpPr/>
          <p:nvPr/>
        </p:nvGrpSpPr>
        <p:grpSpPr>
          <a:xfrm>
            <a:off x="5930969" y="1539149"/>
            <a:ext cx="2680150" cy="801542"/>
            <a:chOff x="5160203" y="1529822"/>
            <a:chExt cx="4786316" cy="1402224"/>
          </a:xfrm>
        </p:grpSpPr>
        <p:sp>
          <p:nvSpPr>
            <p:cNvPr id="90" name="TextBox 89"/>
            <p:cNvSpPr txBox="1"/>
            <p:nvPr/>
          </p:nvSpPr>
          <p:spPr>
            <a:xfrm>
              <a:off x="5392871" y="1529822"/>
              <a:ext cx="1618000" cy="5384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영화 선택 </a:t>
              </a:r>
              <a:endPara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5374520" y="1909036"/>
              <a:ext cx="4571999" cy="102301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날짜가 선택 되면 그 날에 해당하는 영화가 나타난다</a:t>
              </a:r>
              <a:endPara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영화를 선택하면 해당 영화의 타입이 나타난다</a:t>
              </a:r>
              <a:endPara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5160203" y="1694723"/>
              <a:ext cx="214313" cy="21431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098" name="Picture 2" descr="C:\Users\alfo7-15\Desktop\스토리보드\빠른예매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09" y="1400217"/>
            <a:ext cx="5256583" cy="459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20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285" y="414965"/>
            <a:ext cx="9133715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-19863" y="548680"/>
            <a:ext cx="2742116" cy="4932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빠른 예매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(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영화 선택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pic>
        <p:nvPicPr>
          <p:cNvPr id="5122" name="Picture 2" descr="C:\Users\alfo7-15\Desktop\스토리보드\빠른예매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87055"/>
            <a:ext cx="5256584" cy="463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52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285" y="414965"/>
            <a:ext cx="9133715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-19863" y="548680"/>
            <a:ext cx="2742116" cy="4932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빠른 예매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(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영화 선택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pic>
        <p:nvPicPr>
          <p:cNvPr id="6146" name="Picture 2" descr="C:\Users\alfo7-15\Desktop\스토리보드\빠른예매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386886"/>
            <a:ext cx="5256583" cy="463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그룹 33"/>
          <p:cNvGrpSpPr/>
          <p:nvPr/>
        </p:nvGrpSpPr>
        <p:grpSpPr>
          <a:xfrm>
            <a:off x="5912890" y="1860320"/>
            <a:ext cx="2680150" cy="940042"/>
            <a:chOff x="5160203" y="1529822"/>
            <a:chExt cx="4786316" cy="1644517"/>
          </a:xfrm>
        </p:grpSpPr>
        <p:sp>
          <p:nvSpPr>
            <p:cNvPr id="35" name="TextBox 34"/>
            <p:cNvSpPr txBox="1"/>
            <p:nvPr/>
          </p:nvSpPr>
          <p:spPr>
            <a:xfrm>
              <a:off x="5392871" y="1529822"/>
              <a:ext cx="1618000" cy="5384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극장 선택 </a:t>
              </a:r>
              <a:endPara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374520" y="1909036"/>
              <a:ext cx="4571999" cy="126530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영화 타입을 선택하면  해당 영화를 볼 수 있는 지역이 나타나고 지역을 선택하면 상영일정이 있는 지점이 나타난다</a:t>
              </a:r>
              <a:endPara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160203" y="1694723"/>
              <a:ext cx="214313" cy="21431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192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285" y="414965"/>
            <a:ext cx="9133715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-19863" y="548680"/>
            <a:ext cx="2742116" cy="4932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빠른 예매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(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영화 선택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grpSp>
        <p:nvGrpSpPr>
          <p:cNvPr id="97" name="그룹 96"/>
          <p:cNvGrpSpPr/>
          <p:nvPr/>
        </p:nvGrpSpPr>
        <p:grpSpPr>
          <a:xfrm>
            <a:off x="5772127" y="1514003"/>
            <a:ext cx="2680150" cy="586099"/>
            <a:chOff x="5160203" y="1529822"/>
            <a:chExt cx="4786316" cy="1025326"/>
          </a:xfrm>
        </p:grpSpPr>
        <p:sp>
          <p:nvSpPr>
            <p:cNvPr id="98" name="TextBox 97"/>
            <p:cNvSpPr txBox="1"/>
            <p:nvPr/>
          </p:nvSpPr>
          <p:spPr>
            <a:xfrm>
              <a:off x="5392871" y="1529822"/>
              <a:ext cx="2262110" cy="5384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상영 일정 선택 </a:t>
              </a:r>
              <a:endPara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5374520" y="1909036"/>
              <a:ext cx="4571999" cy="64611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지점을 선택을 선택하면 해당 영화의 상영 일정이 나타난다</a:t>
              </a:r>
              <a:endPara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/>
                <a:cs typeface="+mn-cs"/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5160203" y="1694723"/>
              <a:ext cx="214313" cy="21431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7170" name="Picture 2" descr="C:\Users\alfo7-15\Desktop\스토리보드\빠른예매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85260"/>
            <a:ext cx="5256584" cy="463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9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285" y="414965"/>
            <a:ext cx="9133715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-19863" y="548680"/>
            <a:ext cx="2742116" cy="4932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빠른 예매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(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영화 선택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grpSp>
        <p:nvGrpSpPr>
          <p:cNvPr id="101" name="그룹 100"/>
          <p:cNvGrpSpPr/>
          <p:nvPr/>
        </p:nvGrpSpPr>
        <p:grpSpPr>
          <a:xfrm>
            <a:off x="5828793" y="1693032"/>
            <a:ext cx="2680150" cy="447599"/>
            <a:chOff x="5160203" y="1529822"/>
            <a:chExt cx="4786316" cy="783033"/>
          </a:xfrm>
        </p:grpSpPr>
        <p:sp>
          <p:nvSpPr>
            <p:cNvPr id="102" name="TextBox 101"/>
            <p:cNvSpPr txBox="1"/>
            <p:nvPr/>
          </p:nvSpPr>
          <p:spPr>
            <a:xfrm>
              <a:off x="5392871" y="1529822"/>
              <a:ext cx="1546435" cy="5384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좌석 선택</a:t>
              </a:r>
              <a:endPara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5374520" y="1909036"/>
              <a:ext cx="4571999" cy="40381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모든 과정이 </a:t>
              </a:r>
              <a:r>
                <a:rPr kumimoji="0" lang="ko-KR" altLang="en-US" sz="9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셀렉트가</a:t>
              </a: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 되어야 좌석선택이 가능하다</a:t>
              </a:r>
              <a:endPara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/>
                <a:cs typeface="+mn-cs"/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5160203" y="1694723"/>
              <a:ext cx="214313" cy="21431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05" name="그룹 104"/>
          <p:cNvGrpSpPr/>
          <p:nvPr/>
        </p:nvGrpSpPr>
        <p:grpSpPr>
          <a:xfrm>
            <a:off x="5828793" y="2174708"/>
            <a:ext cx="2680150" cy="447599"/>
            <a:chOff x="5160203" y="1529822"/>
            <a:chExt cx="4786316" cy="783033"/>
          </a:xfrm>
        </p:grpSpPr>
        <p:sp>
          <p:nvSpPr>
            <p:cNvPr id="106" name="TextBox 105"/>
            <p:cNvSpPr txBox="1"/>
            <p:nvPr/>
          </p:nvSpPr>
          <p:spPr>
            <a:xfrm>
              <a:off x="5392871" y="1529822"/>
              <a:ext cx="1618000" cy="5384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다시 예매 </a:t>
              </a:r>
              <a:endPara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5374520" y="1909036"/>
              <a:ext cx="4571999" cy="40381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다시 예매 클릭 시 모든 값이 초기화된다</a:t>
              </a:r>
              <a:endPara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/>
                <a:cs typeface="+mn-cs"/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5160203" y="1694723"/>
              <a:ext cx="214313" cy="21431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898056"/>
            <a:ext cx="2666177" cy="804085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 descr="C:\Users\alfo7-15\Desktop\스토리보드\빠른예매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82996"/>
            <a:ext cx="5256584" cy="463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모서리가 둥근 직사각형 33"/>
          <p:cNvSpPr/>
          <p:nvPr/>
        </p:nvSpPr>
        <p:spPr>
          <a:xfrm>
            <a:off x="2483768" y="1134858"/>
            <a:ext cx="3312368" cy="50405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1.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영화 선택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  <a:sym typeface="Wingdings" panose="05000000000000000000" pitchFamily="2" charset="2"/>
              </a:rPr>
              <a:t> DB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  <a:sym typeface="Wingdings" panose="05000000000000000000" pitchFamily="2" charset="2"/>
              </a:rPr>
              <a:t>상에 접근 없음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 flipV="1">
            <a:off x="4067944" y="1638914"/>
            <a:ext cx="0" cy="27791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11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500042"/>
            <a:ext cx="9144000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0" y="518267"/>
            <a:ext cx="3131840" cy="6196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03.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역할 분담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59632" y="1556792"/>
            <a:ext cx="1571636" cy="851780"/>
            <a:chOff x="1071538" y="1714488"/>
            <a:chExt cx="1571636" cy="1571636"/>
          </a:xfrm>
        </p:grpSpPr>
        <p:sp>
          <p:nvSpPr>
            <p:cNvPr id="18" name="직사각형 17"/>
            <p:cNvSpPr/>
            <p:nvPr/>
          </p:nvSpPr>
          <p:spPr>
            <a:xfrm>
              <a:off x="1071538" y="1714488"/>
              <a:ext cx="1571636" cy="157163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355996" y="2035707"/>
              <a:ext cx="1007007" cy="8518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최</a:t>
              </a:r>
              <a:r>
                <a:rPr lang="ko-KR" altLang="en-US" sz="2400" b="1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유성</a:t>
              </a:r>
              <a:endParaRPr lang="ko-KR" altLang="en-US" sz="24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5592652" y="1556792"/>
            <a:ext cx="1571636" cy="851780"/>
            <a:chOff x="3714744" y="1714488"/>
            <a:chExt cx="1571636" cy="1571636"/>
          </a:xfrm>
        </p:grpSpPr>
        <p:sp>
          <p:nvSpPr>
            <p:cNvPr id="22" name="직사각형 21"/>
            <p:cNvSpPr/>
            <p:nvPr/>
          </p:nvSpPr>
          <p:spPr>
            <a:xfrm>
              <a:off x="3714744" y="1714488"/>
              <a:ext cx="1571636" cy="15716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999202" y="2035707"/>
              <a:ext cx="1007007" cy="8518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err="1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이</a:t>
              </a:r>
              <a:r>
                <a:rPr lang="ko-KR" altLang="en-US" sz="2400" b="1" dirty="0" err="1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강현</a:t>
              </a:r>
              <a:endParaRPr lang="ko-KR" altLang="en-US" sz="24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200164" y="3933056"/>
            <a:ext cx="1571636" cy="851780"/>
            <a:chOff x="6286512" y="1714488"/>
            <a:chExt cx="1571636" cy="1571636"/>
          </a:xfrm>
          <a:solidFill>
            <a:schemeClr val="tx2">
              <a:lumMod val="50000"/>
            </a:schemeClr>
          </a:solidFill>
        </p:grpSpPr>
        <p:sp>
          <p:nvSpPr>
            <p:cNvPr id="25" name="직사각형 24"/>
            <p:cNvSpPr/>
            <p:nvPr/>
          </p:nvSpPr>
          <p:spPr>
            <a:xfrm>
              <a:off x="6286512" y="1714488"/>
              <a:ext cx="1571636" cy="15716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570400" y="2035707"/>
              <a:ext cx="1007007" cy="85182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err="1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성</a:t>
              </a:r>
              <a:r>
                <a:rPr lang="ko-KR" altLang="en-US" sz="2400" b="1" dirty="0" err="1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명주</a:t>
              </a:r>
              <a:endParaRPr lang="ko-KR" altLang="en-US" sz="24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cxnSp>
        <p:nvCxnSpPr>
          <p:cNvPr id="29" name="직선 연결선 28"/>
          <p:cNvCxnSpPr/>
          <p:nvPr/>
        </p:nvCxnSpPr>
        <p:spPr>
          <a:xfrm rot="5400000">
            <a:off x="2608371" y="3747138"/>
            <a:ext cx="3786214" cy="15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839670" y="2636912"/>
            <a:ext cx="319277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팀장</a:t>
            </a:r>
            <a:endParaRPr lang="en-US" altLang="ko-KR" sz="1600" b="1" dirty="0" smtClean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역할 분배 및 일정 조율</a:t>
            </a:r>
            <a:endParaRPr lang="en-US" altLang="ko-KR" sz="1600" b="1" dirty="0" smtClean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관리자 컨텍스트 제작</a:t>
            </a:r>
            <a:endParaRPr lang="en-US" altLang="ko-KR" sz="1600" b="1" dirty="0" smtClean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업로드 컨텍스트 제작</a:t>
            </a:r>
            <a:endParaRPr lang="en-US" altLang="ko-KR" sz="1600" b="1" dirty="0" smtClean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5592652" y="3933056"/>
            <a:ext cx="1571636" cy="851780"/>
            <a:chOff x="6286512" y="1714488"/>
            <a:chExt cx="1571636" cy="1571636"/>
          </a:xfrm>
          <a:solidFill>
            <a:schemeClr val="tx2">
              <a:lumMod val="50000"/>
            </a:schemeClr>
          </a:solidFill>
        </p:grpSpPr>
        <p:sp>
          <p:nvSpPr>
            <p:cNvPr id="41" name="직사각형 40"/>
            <p:cNvSpPr/>
            <p:nvPr/>
          </p:nvSpPr>
          <p:spPr>
            <a:xfrm>
              <a:off x="6286512" y="1714488"/>
              <a:ext cx="1571636" cy="15716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566113" y="2058431"/>
              <a:ext cx="1007007" cy="85182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김진환</a:t>
              </a:r>
              <a:endParaRPr lang="ko-KR" altLang="en-US" sz="24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4860032" y="4869160"/>
            <a:ext cx="34999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요구사항 분석 및 명세서 작성</a:t>
            </a:r>
            <a:endParaRPr lang="en-US" altLang="ko-KR" sz="1600" b="1" dirty="0" smtClean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회의록 일부 작성</a:t>
            </a:r>
            <a:endParaRPr lang="en-US" altLang="ko-KR" sz="1600" b="1" dirty="0" smtClean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사용자 계정 및 회원 서비스 기능 구현</a:t>
            </a:r>
            <a:endParaRPr lang="en-US" altLang="ko-KR" sz="1600" b="1" dirty="0" smtClean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팀 분위기 조절</a:t>
            </a:r>
            <a:endParaRPr lang="en-US" altLang="ko-KR" sz="1600" b="1" dirty="0" smtClean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시연 동영상 촬영</a:t>
            </a:r>
            <a:endParaRPr lang="en-US" altLang="ko-KR" sz="1600" b="1" dirty="0" smtClean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33626" y="5053159"/>
            <a:ext cx="33092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회의록 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작성</a:t>
            </a:r>
          </a:p>
          <a:p>
            <a:pPr marL="285750" indent="-285750">
              <a:buFontTx/>
              <a:buChar char="-"/>
            </a:pPr>
            <a:r>
              <a:rPr lang="en-US" altLang="ko-KR" sz="1600" b="1" dirty="0" smtClean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Use-case diagram </a:t>
            </a:r>
            <a:r>
              <a:rPr lang="ko-KR" altLang="en-US" sz="1600" b="1" dirty="0" smtClean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작성 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및 수정</a:t>
            </a: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사용자 고객 센터 부분 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구현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013632" y="2593887"/>
            <a:ext cx="36628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스토리보드 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작성</a:t>
            </a: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사용자 영화</a:t>
            </a: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,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영화관</a:t>
            </a: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,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메인 페이지 제작</a:t>
            </a:r>
            <a:endParaRPr lang="en-US" altLang="ko-KR" sz="1600" b="1" dirty="0" smtClean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22176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285" y="414965"/>
            <a:ext cx="9133715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5940151" y="604364"/>
            <a:ext cx="2680150" cy="586099"/>
            <a:chOff x="5160203" y="1529822"/>
            <a:chExt cx="4786316" cy="1025326"/>
          </a:xfrm>
        </p:grpSpPr>
        <p:sp>
          <p:nvSpPr>
            <p:cNvPr id="14" name="TextBox 13"/>
            <p:cNvSpPr txBox="1"/>
            <p:nvPr/>
          </p:nvSpPr>
          <p:spPr>
            <a:xfrm>
              <a:off x="5392871" y="1529822"/>
              <a:ext cx="1546435" cy="5384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좌석 선택</a:t>
              </a:r>
              <a:endPara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374520" y="1909036"/>
              <a:ext cx="4571999" cy="64611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좌석 선택은 예약 선택창에서 인원을 설정 후 설정 수량 만큼만 좌석선택을 할 수 있다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160203" y="1694723"/>
              <a:ext cx="214313" cy="21431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8" name="직사각형 87"/>
          <p:cNvSpPr/>
          <p:nvPr/>
        </p:nvSpPr>
        <p:spPr>
          <a:xfrm>
            <a:off x="-19863" y="548680"/>
            <a:ext cx="2742116" cy="4932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빠른 예매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(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좌석 선택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grpSp>
        <p:nvGrpSpPr>
          <p:cNvPr id="89" name="그룹 88"/>
          <p:cNvGrpSpPr/>
          <p:nvPr/>
        </p:nvGrpSpPr>
        <p:grpSpPr>
          <a:xfrm>
            <a:off x="5947601" y="1231372"/>
            <a:ext cx="2680150" cy="801542"/>
            <a:chOff x="5160203" y="1529822"/>
            <a:chExt cx="4786316" cy="1402224"/>
          </a:xfrm>
        </p:grpSpPr>
        <p:sp>
          <p:nvSpPr>
            <p:cNvPr id="90" name="TextBox 89"/>
            <p:cNvSpPr txBox="1"/>
            <p:nvPr/>
          </p:nvSpPr>
          <p:spPr>
            <a:xfrm>
              <a:off x="5392871" y="1529822"/>
              <a:ext cx="1546435" cy="5384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예약 선택</a:t>
              </a:r>
              <a:endPara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5374520" y="1909036"/>
              <a:ext cx="4571999" cy="102301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성인</a:t>
              </a:r>
              <a:r>
                <a:rPr kumimoji="0" lang="en-US" altLang="ko-K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,</a:t>
              </a: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청소년</a:t>
              </a:r>
              <a:r>
                <a:rPr kumimoji="0" lang="en-US" altLang="ko-K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,</a:t>
              </a: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아동</a:t>
              </a:r>
              <a:r>
                <a:rPr kumimoji="0" lang="en-US" altLang="ko-K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,</a:t>
              </a: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우대로 나뉘며 최대 </a:t>
              </a:r>
              <a:r>
                <a:rPr kumimoji="0" lang="en-US" altLang="ko-K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6</a:t>
              </a: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명까지만 입력이 가능하다</a:t>
              </a:r>
              <a:endPara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5160203" y="1694723"/>
              <a:ext cx="214313" cy="21431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5912890" y="1860320"/>
            <a:ext cx="2680150" cy="801542"/>
            <a:chOff x="5160203" y="1529822"/>
            <a:chExt cx="4786316" cy="1402224"/>
          </a:xfrm>
        </p:grpSpPr>
        <p:sp>
          <p:nvSpPr>
            <p:cNvPr id="94" name="TextBox 93"/>
            <p:cNvSpPr txBox="1"/>
            <p:nvPr/>
          </p:nvSpPr>
          <p:spPr>
            <a:xfrm>
              <a:off x="5392871" y="1529822"/>
              <a:ext cx="1832705" cy="5384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선택된 좌석</a:t>
              </a:r>
              <a:endPara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5374520" y="1909036"/>
              <a:ext cx="4571999" cy="102301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좌석이 선택되면 </a:t>
              </a:r>
              <a:r>
                <a:rPr kumimoji="0" lang="en-US" altLang="ko-K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‘</a:t>
              </a: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선택된 좌석</a:t>
              </a:r>
              <a:r>
                <a:rPr kumimoji="0" lang="en-US" altLang="ko-K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’</a:t>
              </a: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에 추가되고</a:t>
              </a:r>
              <a:endPara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금액과 할인정보를 합산한 금액이 나타난다</a:t>
              </a:r>
              <a:endPara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5160203" y="1694723"/>
              <a:ext cx="214313" cy="21431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5920340" y="2487330"/>
            <a:ext cx="2680150" cy="586099"/>
            <a:chOff x="5160203" y="1529822"/>
            <a:chExt cx="4786316" cy="1025326"/>
          </a:xfrm>
        </p:grpSpPr>
        <p:sp>
          <p:nvSpPr>
            <p:cNvPr id="98" name="TextBox 97"/>
            <p:cNvSpPr txBox="1"/>
            <p:nvPr/>
          </p:nvSpPr>
          <p:spPr>
            <a:xfrm>
              <a:off x="5392871" y="1529822"/>
              <a:ext cx="973893" cy="5384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좌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석</a:t>
              </a: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 </a:t>
              </a:r>
              <a:endPara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5374520" y="1909036"/>
              <a:ext cx="4571999" cy="64611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좌석에는 </a:t>
              </a:r>
              <a:r>
                <a:rPr kumimoji="0" lang="ko-KR" altLang="en-US" sz="9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스텐다드</a:t>
              </a: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 존</a:t>
              </a:r>
              <a:r>
                <a:rPr kumimoji="0" lang="en-US" altLang="ko-K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,</a:t>
              </a:r>
              <a:r>
                <a:rPr kumimoji="0" lang="ko-KR" altLang="en-US" sz="9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프라임</a:t>
              </a: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 존</a:t>
              </a:r>
              <a:r>
                <a:rPr kumimoji="0" lang="en-US" altLang="ko-K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,</a:t>
              </a: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장애인 석이 색깔 별로 구분해 존재하며 </a:t>
              </a:r>
              <a:r>
                <a:rPr kumimoji="0" lang="ko-KR" altLang="en-US" sz="9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구분별로</a:t>
              </a: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 가격이 다르다</a:t>
              </a:r>
              <a:endPara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/>
                <a:cs typeface="+mn-cs"/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5160203" y="1694723"/>
              <a:ext cx="214313" cy="21431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5932651" y="3090024"/>
            <a:ext cx="2680150" cy="447599"/>
            <a:chOff x="5160203" y="1529822"/>
            <a:chExt cx="4786316" cy="783033"/>
          </a:xfrm>
        </p:grpSpPr>
        <p:sp>
          <p:nvSpPr>
            <p:cNvPr id="102" name="TextBox 101"/>
            <p:cNvSpPr txBox="1"/>
            <p:nvPr/>
          </p:nvSpPr>
          <p:spPr>
            <a:xfrm>
              <a:off x="5392871" y="1529822"/>
              <a:ext cx="902325" cy="5384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할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인</a:t>
              </a:r>
              <a:endPara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5374520" y="1909036"/>
              <a:ext cx="4571999" cy="40381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청소년</a:t>
              </a:r>
              <a:r>
                <a:rPr kumimoji="0" lang="en-US" altLang="ko-K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,</a:t>
              </a: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아동</a:t>
              </a:r>
              <a:r>
                <a:rPr kumimoji="0" lang="en-US" altLang="ko-K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,</a:t>
              </a: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우대 인원수로 할인이 적용된다</a:t>
              </a:r>
              <a:r>
                <a:rPr kumimoji="0" lang="en-US" altLang="ko-K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.</a:t>
              </a: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5160203" y="1694723"/>
              <a:ext cx="214313" cy="21431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05" name="그룹 104"/>
          <p:cNvGrpSpPr/>
          <p:nvPr/>
        </p:nvGrpSpPr>
        <p:grpSpPr>
          <a:xfrm>
            <a:off x="5940101" y="3717032"/>
            <a:ext cx="2680150" cy="663043"/>
            <a:chOff x="5160203" y="1529822"/>
            <a:chExt cx="4786316" cy="1159933"/>
          </a:xfrm>
        </p:grpSpPr>
        <p:sp>
          <p:nvSpPr>
            <p:cNvPr id="106" name="TextBox 105"/>
            <p:cNvSpPr txBox="1"/>
            <p:nvPr/>
          </p:nvSpPr>
          <p:spPr>
            <a:xfrm>
              <a:off x="5392871" y="1529822"/>
              <a:ext cx="973893" cy="5384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결제 </a:t>
              </a:r>
              <a:endPara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5374520" y="1909036"/>
              <a:ext cx="4571999" cy="78071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좌석이 선택이 되어야 결제가 가능하다</a:t>
              </a:r>
              <a:endPara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5160203" y="1694723"/>
              <a:ext cx="214313" cy="21431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87" y="1231372"/>
            <a:ext cx="5293326" cy="4721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724" y="5207954"/>
            <a:ext cx="2945739" cy="810854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6" y="5452532"/>
            <a:ext cx="2602658" cy="794433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>
            <a:off x="1840881" y="3394152"/>
            <a:ext cx="2227063" cy="56412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840881" y="3422207"/>
            <a:ext cx="2155055" cy="20950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725" y="4370681"/>
            <a:ext cx="2945739" cy="837273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965" y="5841870"/>
            <a:ext cx="2934987" cy="810190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모서리가 둥근 직사각형 37"/>
          <p:cNvSpPr/>
          <p:nvPr/>
        </p:nvSpPr>
        <p:spPr>
          <a:xfrm>
            <a:off x="1759216" y="1218389"/>
            <a:ext cx="4032448" cy="50405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2.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좌석 선택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  <a:sym typeface="Wingdings" panose="05000000000000000000" pitchFamily="2" charset="2"/>
              </a:rPr>
              <a:t>완료하면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  <a:sym typeface="Wingdings" panose="05000000000000000000" pitchFamily="2" charset="2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  <a:sym typeface="Wingdings" panose="05000000000000000000" pitchFamily="2" charset="2"/>
              </a:rPr>
              <a:t>상에 예매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  <a:sym typeface="Wingdings" panose="05000000000000000000" pitchFamily="2" charset="2"/>
              </a:rPr>
              <a:t>INSERT 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  <a:sym typeface="Wingdings" panose="05000000000000000000" pitchFamily="2" charset="2"/>
              </a:rPr>
              <a:t>(</a:t>
            </a:r>
            <a:r>
              <a:rPr kumimoji="0" lang="en-US" altLang="ko-KR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  <a:sym typeface="Wingdings" panose="05000000000000000000" pitchFamily="2" charset="2"/>
              </a:rPr>
              <a:t>reservationStatus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  <a:sym typeface="Wingdings" panose="05000000000000000000" pitchFamily="2" charset="2"/>
              </a:rPr>
              <a:t> = 1)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16" y="2452911"/>
            <a:ext cx="1404229" cy="1571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" t="-5590" r="5063" b="10043"/>
          <a:stretch/>
        </p:blipFill>
        <p:spPr bwMode="auto">
          <a:xfrm>
            <a:off x="2123728" y="3068960"/>
            <a:ext cx="1440160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198" y="2560685"/>
            <a:ext cx="694754" cy="328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직사각형 42"/>
          <p:cNvSpPr/>
          <p:nvPr/>
        </p:nvSpPr>
        <p:spPr>
          <a:xfrm>
            <a:off x="2057560" y="2860515"/>
            <a:ext cx="2560141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이미 예매가 완료된 좌석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011859" y="2354085"/>
            <a:ext cx="2560141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사용자가 선택한 좌석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1259632" y="2704097"/>
            <a:ext cx="833529" cy="34480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>
            <a:off x="1412032" y="3168292"/>
            <a:ext cx="645528" cy="159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5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285" y="414965"/>
            <a:ext cx="9133715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5860694" y="644818"/>
            <a:ext cx="2680150" cy="586099"/>
            <a:chOff x="5160203" y="1529822"/>
            <a:chExt cx="4786316" cy="1025327"/>
          </a:xfrm>
        </p:grpSpPr>
        <p:sp>
          <p:nvSpPr>
            <p:cNvPr id="14" name="TextBox 13"/>
            <p:cNvSpPr txBox="1"/>
            <p:nvPr/>
          </p:nvSpPr>
          <p:spPr>
            <a:xfrm>
              <a:off x="5392871" y="1529822"/>
              <a:ext cx="1618000" cy="5384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ko-KR" altLang="en-US" sz="1400" b="1" dirty="0" smtClean="0">
                  <a:solidFill>
                    <a:srgbClr val="1F497D">
                      <a:lumMod val="50000"/>
                    </a:srgbClr>
                  </a:solidFill>
                  <a:latin typeface="나눔바른고딕" pitchFamily="50" charset="-127"/>
                  <a:ea typeface="나눔바른고딕" pitchFamily="50" charset="-127"/>
                </a:rPr>
                <a:t>결제 방법 </a:t>
              </a:r>
              <a:endParaRPr lang="en-US" altLang="ko-KR" sz="1400" b="1" dirty="0" smtClean="0">
                <a:solidFill>
                  <a:srgbClr val="1F497D">
                    <a:lumMod val="50000"/>
                  </a:srgb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374520" y="1909036"/>
              <a:ext cx="4571999" cy="64611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900" dirty="0" smtClean="0">
                  <a:solidFill>
                    <a:srgbClr val="1F497D">
                      <a:lumMod val="50000"/>
                    </a:srgbClr>
                  </a:solidFill>
                  <a:latin typeface="나눔바른고딕" pitchFamily="50" charset="-127"/>
                  <a:ea typeface="나눔바른고딕"/>
                </a:rPr>
                <a:t>결제 방법은 </a:t>
              </a:r>
              <a:r>
                <a:rPr lang="en-US" altLang="ko-KR" sz="900" dirty="0" smtClean="0">
                  <a:solidFill>
                    <a:srgbClr val="1F497D">
                      <a:lumMod val="50000"/>
                    </a:srgbClr>
                  </a:solidFill>
                  <a:latin typeface="나눔바른고딕" pitchFamily="50" charset="-127"/>
                  <a:ea typeface="나눔바른고딕"/>
                </a:rPr>
                <a:t>3</a:t>
              </a:r>
              <a:r>
                <a:rPr lang="ko-KR" altLang="en-US" sz="900" dirty="0" smtClean="0">
                  <a:solidFill>
                    <a:srgbClr val="1F497D">
                      <a:lumMod val="50000"/>
                    </a:srgbClr>
                  </a:solidFill>
                  <a:latin typeface="나눔바른고딕" pitchFamily="50" charset="-127"/>
                  <a:ea typeface="나눔바른고딕"/>
                </a:rPr>
                <a:t>가지 방법으로 되어 있다</a:t>
              </a:r>
              <a:endParaRPr lang="en-US" altLang="ko-KR" sz="900" dirty="0" smtClean="0">
                <a:solidFill>
                  <a:srgbClr val="1F497D">
                    <a:lumMod val="50000"/>
                  </a:srgbClr>
                </a:solidFill>
                <a:latin typeface="나눔바른고딕" pitchFamily="50" charset="-127"/>
                <a:ea typeface="나눔바른고딕"/>
              </a:endParaRPr>
            </a:p>
            <a:p>
              <a:pPr>
                <a:defRPr/>
              </a:pPr>
              <a:r>
                <a:rPr lang="ko-KR" altLang="en-US" sz="900" dirty="0" smtClean="0">
                  <a:solidFill>
                    <a:srgbClr val="1F497D">
                      <a:lumMod val="50000"/>
                    </a:srgbClr>
                  </a:solidFill>
                  <a:latin typeface="나눔바른고딕" pitchFamily="50" charset="-127"/>
                  <a:ea typeface="나눔바른고딕"/>
                </a:rPr>
                <a:t>별 기능 없이 선택만 가능하다</a:t>
              </a:r>
              <a:endParaRPr lang="ko-KR" altLang="en-US" sz="1400" dirty="0">
                <a:solidFill>
                  <a:srgbClr val="1F497D">
                    <a:lumMod val="50000"/>
                  </a:srgb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160203" y="1694723"/>
              <a:ext cx="214313" cy="21431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8" name="직사각형 87"/>
          <p:cNvSpPr/>
          <p:nvPr/>
        </p:nvSpPr>
        <p:spPr>
          <a:xfrm>
            <a:off x="-19863" y="548680"/>
            <a:ext cx="2742116" cy="4932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2000" b="1" dirty="0" smtClean="0">
                <a:solidFill>
                  <a:prstClr val="white"/>
                </a:solidFill>
                <a:latin typeface="나눔바른고딕" pitchFamily="50" charset="-127"/>
                <a:ea typeface="나눔바른고딕" pitchFamily="50" charset="-127"/>
              </a:rPr>
              <a:t>빠른 예매</a:t>
            </a:r>
            <a:r>
              <a:rPr lang="en-US" altLang="ko-KR" sz="2000" b="1" dirty="0" smtClean="0">
                <a:solidFill>
                  <a:prstClr val="white"/>
                </a:solidFill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sz="2000" b="1" dirty="0" smtClean="0">
                <a:solidFill>
                  <a:prstClr val="white"/>
                </a:solidFill>
                <a:latin typeface="나눔바른고딕" pitchFamily="50" charset="-127"/>
                <a:ea typeface="나눔바른고딕" pitchFamily="50" charset="-127"/>
              </a:rPr>
              <a:t>결제 수단</a:t>
            </a:r>
            <a:r>
              <a:rPr lang="en-US" altLang="ko-KR" sz="2000" b="1" dirty="0" smtClean="0">
                <a:solidFill>
                  <a:prstClr val="white"/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  <a:endParaRPr lang="ko-KR" altLang="en-US" sz="2000" b="1" dirty="0">
              <a:solidFill>
                <a:prstClr val="white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89" name="그룹 88"/>
          <p:cNvGrpSpPr/>
          <p:nvPr/>
        </p:nvGrpSpPr>
        <p:grpSpPr>
          <a:xfrm>
            <a:off x="5868144" y="1271827"/>
            <a:ext cx="2680150" cy="1001597"/>
            <a:chOff x="5160203" y="1529822"/>
            <a:chExt cx="4786316" cy="1752202"/>
          </a:xfrm>
        </p:grpSpPr>
        <p:sp>
          <p:nvSpPr>
            <p:cNvPr id="90" name="TextBox 89"/>
            <p:cNvSpPr txBox="1"/>
            <p:nvPr/>
          </p:nvSpPr>
          <p:spPr>
            <a:xfrm>
              <a:off x="5392871" y="1529822"/>
              <a:ext cx="1546435" cy="5384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ko-KR" altLang="en-US" sz="1400" b="1" dirty="0" err="1" smtClean="0">
                  <a:solidFill>
                    <a:srgbClr val="1F497D">
                      <a:lumMod val="50000"/>
                    </a:srgbClr>
                  </a:solidFill>
                  <a:latin typeface="나눔바른고딕" pitchFamily="50" charset="-127"/>
                  <a:ea typeface="나눔바른고딕" pitchFamily="50" charset="-127"/>
                </a:rPr>
                <a:t>마일리</a:t>
              </a:r>
              <a:r>
                <a:rPr lang="ko-KR" altLang="en-US" sz="1400" b="1" dirty="0" err="1">
                  <a:solidFill>
                    <a:srgbClr val="1F497D">
                      <a:lumMod val="50000"/>
                    </a:srgbClr>
                  </a:solidFill>
                  <a:latin typeface="나눔바른고딕" pitchFamily="50" charset="-127"/>
                  <a:ea typeface="나눔바른고딕" pitchFamily="50" charset="-127"/>
                </a:rPr>
                <a:t>지</a:t>
              </a:r>
              <a:r>
                <a:rPr lang="ko-KR" altLang="en-US" sz="1400" b="1" dirty="0" smtClean="0">
                  <a:solidFill>
                    <a:srgbClr val="1F497D">
                      <a:lumMod val="50000"/>
                    </a:srgbClr>
                  </a:solidFill>
                  <a:latin typeface="나눔바른고딕" pitchFamily="50" charset="-127"/>
                  <a:ea typeface="나눔바른고딕" pitchFamily="50" charset="-127"/>
                </a:rPr>
                <a:t> </a:t>
              </a:r>
              <a:endParaRPr lang="en-US" altLang="ko-KR" sz="1400" b="1" dirty="0" smtClean="0">
                <a:solidFill>
                  <a:srgbClr val="1F497D">
                    <a:lumMod val="50000"/>
                  </a:srgb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5374520" y="1909036"/>
              <a:ext cx="4571999" cy="137298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71450" indent="-171450">
                <a:buFontTx/>
                <a:buChar char="-"/>
                <a:defRPr/>
              </a:pPr>
              <a:r>
                <a:rPr lang="ko-KR" altLang="en-US" sz="900" dirty="0" smtClean="0">
                  <a:solidFill>
                    <a:srgbClr val="1F497D">
                      <a:lumMod val="50000"/>
                    </a:srgbClr>
                  </a:solidFill>
                  <a:latin typeface="나눔바른고딕" pitchFamily="50" charset="-127"/>
                  <a:ea typeface="나눔바른고딕"/>
                </a:rPr>
                <a:t>사용 가능한 </a:t>
              </a:r>
              <a:r>
                <a:rPr lang="ko-KR" altLang="en-US" sz="900" dirty="0" err="1" smtClean="0">
                  <a:solidFill>
                    <a:srgbClr val="1F497D">
                      <a:lumMod val="50000"/>
                    </a:srgbClr>
                  </a:solidFill>
                  <a:latin typeface="나눔바른고딕" pitchFamily="50" charset="-127"/>
                  <a:ea typeface="나눔바른고딕"/>
                </a:rPr>
                <a:t>마알리지에</a:t>
              </a:r>
              <a:r>
                <a:rPr lang="ko-KR" altLang="en-US" sz="900" dirty="0" smtClean="0">
                  <a:solidFill>
                    <a:srgbClr val="1F497D">
                      <a:lumMod val="50000"/>
                    </a:srgbClr>
                  </a:solidFill>
                  <a:latin typeface="나눔바른고딕" pitchFamily="50" charset="-127"/>
                  <a:ea typeface="나눔바른고딕"/>
                </a:rPr>
                <a:t> 사용 가능한 </a:t>
              </a:r>
              <a:r>
                <a:rPr lang="ko-KR" altLang="en-US" sz="900" dirty="0" err="1" smtClean="0">
                  <a:solidFill>
                    <a:srgbClr val="1F497D">
                      <a:lumMod val="50000"/>
                    </a:srgbClr>
                  </a:solidFill>
                  <a:latin typeface="나눔바른고딕" pitchFamily="50" charset="-127"/>
                  <a:ea typeface="나눔바른고딕"/>
                </a:rPr>
                <a:t>마일리지가</a:t>
              </a:r>
              <a:r>
                <a:rPr lang="ko-KR" altLang="en-US" sz="900" dirty="0" smtClean="0">
                  <a:solidFill>
                    <a:srgbClr val="1F497D">
                      <a:lumMod val="50000"/>
                    </a:srgbClr>
                  </a:solidFill>
                  <a:latin typeface="나눔바른고딕" pitchFamily="50" charset="-127"/>
                  <a:ea typeface="나눔바른고딕"/>
                </a:rPr>
                <a:t> 나타나며 사용 </a:t>
              </a:r>
              <a:r>
                <a:rPr lang="ko-KR" altLang="en-US" sz="900" dirty="0" err="1" smtClean="0">
                  <a:solidFill>
                    <a:srgbClr val="1F497D">
                      <a:lumMod val="50000"/>
                    </a:srgbClr>
                  </a:solidFill>
                  <a:latin typeface="나눔바른고딕" pitchFamily="50" charset="-127"/>
                  <a:ea typeface="나눔바른고딕"/>
                </a:rPr>
                <a:t>마일리지에</a:t>
              </a:r>
              <a:r>
                <a:rPr lang="ko-KR" altLang="en-US" sz="900" dirty="0" smtClean="0">
                  <a:solidFill>
                    <a:srgbClr val="1F497D">
                      <a:lumMod val="50000"/>
                    </a:srgbClr>
                  </a:solidFill>
                  <a:latin typeface="나눔바른고딕" pitchFamily="50" charset="-127"/>
                  <a:ea typeface="나눔바른고딕"/>
                </a:rPr>
                <a:t> 사용 </a:t>
              </a:r>
              <a:r>
                <a:rPr lang="ko-KR" altLang="en-US" sz="900" dirty="0" err="1" smtClean="0">
                  <a:solidFill>
                    <a:srgbClr val="1F497D">
                      <a:lumMod val="50000"/>
                    </a:srgbClr>
                  </a:solidFill>
                  <a:latin typeface="나눔바른고딕" pitchFamily="50" charset="-127"/>
                  <a:ea typeface="나눔바른고딕"/>
                </a:rPr>
                <a:t>마일리지를</a:t>
              </a:r>
              <a:r>
                <a:rPr lang="ko-KR" altLang="en-US" sz="900" dirty="0" smtClean="0">
                  <a:solidFill>
                    <a:srgbClr val="1F497D">
                      <a:lumMod val="50000"/>
                    </a:srgbClr>
                  </a:solidFill>
                  <a:latin typeface="나눔바른고딕" pitchFamily="50" charset="-127"/>
                  <a:ea typeface="나눔바른고딕"/>
                </a:rPr>
                <a:t> 입력 할 수 있다</a:t>
              </a:r>
              <a:endParaRPr lang="en-US" altLang="ko-KR" sz="900" dirty="0" smtClean="0">
                <a:solidFill>
                  <a:srgbClr val="1F497D">
                    <a:lumMod val="50000"/>
                  </a:srgbClr>
                </a:solidFill>
                <a:latin typeface="나눔바른고딕" pitchFamily="50" charset="-127"/>
                <a:ea typeface="나눔바른고딕"/>
              </a:endParaRPr>
            </a:p>
            <a:p>
              <a:pPr marL="171450" indent="-171450">
                <a:buFontTx/>
                <a:buChar char="-"/>
                <a:defRPr/>
              </a:pPr>
              <a:r>
                <a:rPr lang="ko-KR" altLang="en-US" sz="900" dirty="0" smtClean="0">
                  <a:solidFill>
                    <a:srgbClr val="1F497D">
                      <a:lumMod val="50000"/>
                    </a:srgbClr>
                  </a:solidFill>
                  <a:latin typeface="나눔바른고딕" pitchFamily="50" charset="-127"/>
                  <a:ea typeface="나눔바른고딕"/>
                </a:rPr>
                <a:t>적용 클릭 시 사용 가능한 </a:t>
              </a:r>
              <a:r>
                <a:rPr lang="ko-KR" altLang="en-US" sz="900" dirty="0" err="1" smtClean="0">
                  <a:solidFill>
                    <a:srgbClr val="1F497D">
                      <a:lumMod val="50000"/>
                    </a:srgbClr>
                  </a:solidFill>
                  <a:latin typeface="나눔바른고딕" pitchFamily="50" charset="-127"/>
                  <a:ea typeface="나눔바른고딕"/>
                </a:rPr>
                <a:t>마일리지에서</a:t>
              </a:r>
              <a:r>
                <a:rPr lang="ko-KR" altLang="en-US" sz="900" dirty="0">
                  <a:solidFill>
                    <a:srgbClr val="1F497D">
                      <a:lumMod val="50000"/>
                    </a:srgbClr>
                  </a:solidFill>
                  <a:latin typeface="나눔바른고딕" pitchFamily="50" charset="-127"/>
                  <a:ea typeface="나눔바른고딕"/>
                </a:rPr>
                <a:t> </a:t>
              </a:r>
              <a:r>
                <a:rPr lang="ko-KR" altLang="en-US" sz="900" dirty="0" smtClean="0">
                  <a:solidFill>
                    <a:srgbClr val="1F497D">
                      <a:lumMod val="50000"/>
                    </a:srgbClr>
                  </a:solidFill>
                  <a:latin typeface="나눔바른고딕" pitchFamily="50" charset="-127"/>
                  <a:ea typeface="나눔바른고딕"/>
                </a:rPr>
                <a:t>사용 </a:t>
              </a:r>
              <a:r>
                <a:rPr lang="ko-KR" altLang="en-US" sz="900" dirty="0" err="1" smtClean="0">
                  <a:solidFill>
                    <a:srgbClr val="1F497D">
                      <a:lumMod val="50000"/>
                    </a:srgbClr>
                  </a:solidFill>
                  <a:latin typeface="나눔바른고딕" pitchFamily="50" charset="-127"/>
                  <a:ea typeface="나눔바른고딕"/>
                </a:rPr>
                <a:t>마일리지</a:t>
              </a:r>
              <a:r>
                <a:rPr lang="ko-KR" altLang="en-US" sz="900" dirty="0" smtClean="0">
                  <a:solidFill>
                    <a:srgbClr val="1F497D">
                      <a:lumMod val="50000"/>
                    </a:srgbClr>
                  </a:solidFill>
                  <a:latin typeface="나눔바른고딕" pitchFamily="50" charset="-127"/>
                  <a:ea typeface="나눔바른고딕"/>
                </a:rPr>
                <a:t> 만큼 차감되고 결제 내역에 적용된다</a:t>
              </a:r>
              <a:r>
                <a:rPr lang="en-US" altLang="ko-KR" sz="900" dirty="0" smtClean="0">
                  <a:solidFill>
                    <a:srgbClr val="1F497D">
                      <a:lumMod val="50000"/>
                    </a:srgbClr>
                  </a:solidFill>
                  <a:latin typeface="나눔바른고딕" pitchFamily="50" charset="-127"/>
                  <a:ea typeface="나눔바른고딕"/>
                </a:rPr>
                <a:t>.</a:t>
              </a: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5160203" y="1694723"/>
              <a:ext cx="214313" cy="21431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5840883" y="2425959"/>
            <a:ext cx="2680150" cy="586099"/>
            <a:chOff x="5160203" y="1529822"/>
            <a:chExt cx="4786316" cy="1025326"/>
          </a:xfrm>
        </p:grpSpPr>
        <p:sp>
          <p:nvSpPr>
            <p:cNvPr id="98" name="TextBox 97"/>
            <p:cNvSpPr txBox="1"/>
            <p:nvPr/>
          </p:nvSpPr>
          <p:spPr>
            <a:xfrm>
              <a:off x="5392871" y="1529822"/>
              <a:ext cx="1546435" cy="5384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ko-KR" altLang="en-US" sz="1400" b="1" dirty="0" smtClean="0">
                  <a:solidFill>
                    <a:srgbClr val="1F497D">
                      <a:lumMod val="50000"/>
                    </a:srgbClr>
                  </a:solidFill>
                  <a:latin typeface="나눔바른고딕" pitchFamily="50" charset="-127"/>
                  <a:ea typeface="나눔바른고딕" pitchFamily="50" charset="-127"/>
                </a:rPr>
                <a:t>결제 내역</a:t>
              </a:r>
              <a:endParaRPr lang="en-US" altLang="ko-KR" sz="1400" b="1" dirty="0" smtClean="0">
                <a:solidFill>
                  <a:srgbClr val="1F497D">
                    <a:lumMod val="50000"/>
                  </a:srgb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5374520" y="1909036"/>
              <a:ext cx="4571999" cy="64611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900" dirty="0" smtClean="0">
                  <a:solidFill>
                    <a:srgbClr val="1F497D">
                      <a:lumMod val="50000"/>
                    </a:srgbClr>
                  </a:solidFill>
                  <a:latin typeface="나눔바른고딕" pitchFamily="50" charset="-127"/>
                  <a:ea typeface="나눔바른고딕"/>
                </a:rPr>
                <a:t>결제 금액과 </a:t>
              </a:r>
              <a:r>
                <a:rPr lang="ko-KR" altLang="en-US" sz="900" dirty="0" err="1" smtClean="0">
                  <a:solidFill>
                    <a:srgbClr val="1F497D">
                      <a:lumMod val="50000"/>
                    </a:srgbClr>
                  </a:solidFill>
                  <a:latin typeface="나눔바른고딕" pitchFamily="50" charset="-127"/>
                  <a:ea typeface="나눔바른고딕"/>
                </a:rPr>
                <a:t>마일리지를</a:t>
              </a:r>
              <a:r>
                <a:rPr lang="ko-KR" altLang="en-US" sz="900" dirty="0" smtClean="0">
                  <a:solidFill>
                    <a:srgbClr val="1F497D">
                      <a:lumMod val="50000"/>
                    </a:srgbClr>
                  </a:solidFill>
                  <a:latin typeface="나눔바른고딕" pitchFamily="50" charset="-127"/>
                  <a:ea typeface="나눔바른고딕"/>
                </a:rPr>
                <a:t> 합산한 가격이 총 결제 금액이 된다</a:t>
              </a:r>
              <a:endParaRPr lang="en-US" altLang="ko-KR" sz="900" dirty="0" smtClean="0">
                <a:solidFill>
                  <a:srgbClr val="1F497D">
                    <a:lumMod val="50000"/>
                  </a:srgbClr>
                </a:solidFill>
                <a:latin typeface="나눔바른고딕" pitchFamily="50" charset="-127"/>
                <a:ea typeface="나눔바른고딕"/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5160203" y="1694723"/>
              <a:ext cx="214313" cy="21431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025" y="3278106"/>
            <a:ext cx="2619735" cy="1890937"/>
          </a:xfrm>
          <a:prstGeom prst="rect">
            <a:avLst/>
          </a:prstGeom>
        </p:spPr>
      </p:pic>
      <p:cxnSp>
        <p:nvCxnSpPr>
          <p:cNvPr id="24" name="직선 화살표 연결선 23"/>
          <p:cNvCxnSpPr/>
          <p:nvPr/>
        </p:nvCxnSpPr>
        <p:spPr>
          <a:xfrm flipV="1">
            <a:off x="5538085" y="5180678"/>
            <a:ext cx="604888" cy="2135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alfo7-15\Desktop\KakaoTalk_20170714_1537561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52" y="1366088"/>
            <a:ext cx="5472192" cy="4265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화살표 연결선 38"/>
          <p:cNvCxnSpPr/>
          <p:nvPr/>
        </p:nvCxnSpPr>
        <p:spPr>
          <a:xfrm flipV="1">
            <a:off x="3635896" y="3713059"/>
            <a:ext cx="604888" cy="2135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1634239" y="2630938"/>
            <a:ext cx="1497809" cy="118887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2039819" y="1210722"/>
            <a:ext cx="3587757" cy="50405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600" dirty="0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600" dirty="0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결제 수단 선택 </a:t>
            </a:r>
            <a:r>
              <a:rPr lang="en-US" altLang="ko-KR" sz="1600" dirty="0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완료하면 </a:t>
            </a:r>
            <a:r>
              <a:rPr lang="en-US" altLang="ko-KR" sz="1600" dirty="0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DB</a:t>
            </a:r>
            <a:r>
              <a:rPr lang="ko-KR" altLang="en-US" sz="1600" dirty="0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상에 </a:t>
            </a:r>
            <a:r>
              <a:rPr lang="en-US" altLang="ko-KR" sz="1600" dirty="0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UPDATE  </a:t>
            </a:r>
            <a:r>
              <a:rPr lang="en-US" altLang="ko-KR" sz="1600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(</a:t>
            </a:r>
            <a:r>
              <a:rPr lang="en-US" altLang="ko-KR" sz="1600" b="1" dirty="0" err="1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reservationStatus</a:t>
            </a:r>
            <a:r>
              <a:rPr lang="en-US" altLang="ko-KR" sz="1600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 = 2)</a:t>
            </a:r>
            <a:endParaRPr lang="ko-KR" altLang="en-US" sz="1600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05918" y="5445224"/>
            <a:ext cx="7416824" cy="50405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en-US" altLang="ko-KR" sz="1600" dirty="0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600" dirty="0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중도에 예매  취소 혹은 결제 수단 선택에서 </a:t>
            </a:r>
            <a:r>
              <a:rPr lang="en-US" altLang="ko-KR" sz="1600" dirty="0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분이 넘어가면 </a:t>
            </a:r>
            <a:r>
              <a:rPr lang="en-US" altLang="ko-KR" sz="1600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Thread</a:t>
            </a:r>
            <a:r>
              <a:rPr lang="ko-KR" altLang="en-US" sz="1600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의해 </a:t>
            </a:r>
            <a:r>
              <a:rPr lang="en-US" altLang="ko-KR" sz="1600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DELETE</a:t>
            </a:r>
            <a:r>
              <a:rPr lang="ko-KR" altLang="en-US" sz="1600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1600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033" y="4460579"/>
            <a:ext cx="2324543" cy="707929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544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285" y="414965"/>
            <a:ext cx="9133715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5929752" y="2379375"/>
            <a:ext cx="2680150" cy="801542"/>
            <a:chOff x="5160203" y="1529822"/>
            <a:chExt cx="4786316" cy="1402224"/>
          </a:xfrm>
        </p:grpSpPr>
        <p:sp>
          <p:nvSpPr>
            <p:cNvPr id="14" name="TextBox 13"/>
            <p:cNvSpPr txBox="1"/>
            <p:nvPr/>
          </p:nvSpPr>
          <p:spPr>
            <a:xfrm>
              <a:off x="5392871" y="1529822"/>
              <a:ext cx="2190542" cy="5384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예매 내역 확인</a:t>
              </a:r>
              <a:endPara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374520" y="1909036"/>
              <a:ext cx="4571999" cy="102301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예매 내역 확인 클릭 시 마이 페이지 예매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 </a:t>
              </a: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확인</a:t>
              </a:r>
              <a:r>
                <a:rPr kumimoji="0" lang="en-US" altLang="ko-K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/</a:t>
              </a: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취소 페이지로 이동 한다</a:t>
              </a:r>
              <a:endPara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160203" y="1694723"/>
              <a:ext cx="214313" cy="21431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8" name="직사각형 87"/>
          <p:cNvSpPr/>
          <p:nvPr/>
        </p:nvSpPr>
        <p:spPr>
          <a:xfrm>
            <a:off x="-19863" y="548680"/>
            <a:ext cx="2742116" cy="4932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빠른 예매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(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결제 내역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grpSp>
        <p:nvGrpSpPr>
          <p:cNvPr id="89" name="그룹 88"/>
          <p:cNvGrpSpPr/>
          <p:nvPr/>
        </p:nvGrpSpPr>
        <p:grpSpPr>
          <a:xfrm>
            <a:off x="5929752" y="1549900"/>
            <a:ext cx="2680150" cy="447599"/>
            <a:chOff x="5160203" y="1529822"/>
            <a:chExt cx="4786316" cy="783033"/>
          </a:xfrm>
        </p:grpSpPr>
        <p:sp>
          <p:nvSpPr>
            <p:cNvPr id="90" name="TextBox 89"/>
            <p:cNvSpPr txBox="1"/>
            <p:nvPr/>
          </p:nvSpPr>
          <p:spPr>
            <a:xfrm>
              <a:off x="5392871" y="1529822"/>
              <a:ext cx="1546435" cy="5384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예매 완료</a:t>
              </a:r>
              <a:endPara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5374520" y="1909036"/>
              <a:ext cx="4571999" cy="40381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/>
                  <a:cs typeface="+mn-cs"/>
                </a:rPr>
                <a:t>선택한 영화 예매정보를 보여준다</a:t>
              </a:r>
              <a:endPara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/>
                <a:cs typeface="+mn-cs"/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5160203" y="1694723"/>
              <a:ext cx="214313" cy="21431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73" y="1296719"/>
            <a:ext cx="5419682" cy="4616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940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357298"/>
            <a:ext cx="9144000" cy="4071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214678" y="2071678"/>
            <a:ext cx="2643206" cy="264320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1097265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5643578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08247" y="3039338"/>
            <a:ext cx="21275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/>
                <a:cs typeface="+mn-cs"/>
              </a:rPr>
              <a:t>고객 센터</a:t>
            </a:r>
            <a:endParaRPr kumimoji="0" lang="en-US" altLang="ko-KR" sz="40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322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285" y="404664"/>
            <a:ext cx="9133715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-19863" y="548680"/>
            <a:ext cx="2742116" cy="4932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고객 센터로 가기</a:t>
            </a:r>
            <a:endParaRPr kumimoji="0" lang="en-US" altLang="ko-KR" sz="20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705883" y="3861048"/>
            <a:ext cx="26262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게시물 조회 기능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421983" y="2690901"/>
            <a:ext cx="182071" cy="14562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412660" y="3507059"/>
            <a:ext cx="182071" cy="14562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1" name="Picture 5" descr="C:\Users\alfo7-11\Desktop\지빠귀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65" y="1660549"/>
            <a:ext cx="4033322" cy="361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1287938" y="4268808"/>
            <a:ext cx="1110617" cy="100811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658388" y="2542098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Q&amp;A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[1:1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문의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]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692830" y="3429000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[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공지사항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] [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자주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묻는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질문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]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710944" y="2898505"/>
            <a:ext cx="26262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게시물 조회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/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등록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/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수정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/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삭제 기능 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036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285" y="409308"/>
            <a:ext cx="9133715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-19863" y="548680"/>
            <a:ext cx="2742116" cy="4932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공지사항 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-&gt;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목록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85959" y="2417176"/>
            <a:ext cx="30123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194465" y="1710100"/>
            <a:ext cx="24912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5" y="1710100"/>
            <a:ext cx="5894253" cy="3519100"/>
          </a:xfrm>
          <a:prstGeom prst="rect">
            <a:avLst/>
          </a:prstGeom>
          <a:noFill/>
          <a:ln w="1587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 descr="C:\Users\alfo7-11\Desktop\지빠귀\6-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344" y="1769082"/>
            <a:ext cx="2403902" cy="845040"/>
          </a:xfrm>
          <a:prstGeom prst="rect">
            <a:avLst/>
          </a:prstGeom>
          <a:noFill/>
          <a:ln w="158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089931" y="1324363"/>
            <a:ext cx="28626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제목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/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내용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/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제목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+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내용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/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지점 별 검색 가능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888357" y="1116298"/>
            <a:ext cx="170491" cy="14562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24762" y="967495"/>
            <a:ext cx="653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검색 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2125" y="5397880"/>
            <a:ext cx="170491" cy="14562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8018" y="5286027"/>
            <a:ext cx="1995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전체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/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지점별 구분 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491" y="4802640"/>
            <a:ext cx="779229" cy="386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 flipH="1">
            <a:off x="3058186" y="1445046"/>
            <a:ext cx="566288" cy="648072"/>
          </a:xfrm>
          <a:prstGeom prst="straightConnector1">
            <a:avLst/>
          </a:prstGeom>
          <a:ln w="158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 flipV="1">
            <a:off x="3520200" y="4996091"/>
            <a:ext cx="788816" cy="328245"/>
          </a:xfrm>
          <a:prstGeom prst="straightConnector1">
            <a:avLst/>
          </a:prstGeom>
          <a:ln w="158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246427" y="5655359"/>
            <a:ext cx="29913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전체공지는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Boots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t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rap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기반 </a:t>
            </a: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css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아이콘으로 구별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464979" y="5513823"/>
            <a:ext cx="135135" cy="14562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690872" y="5324336"/>
            <a:ext cx="158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페이징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처리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735314" y="5693668"/>
            <a:ext cx="23710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화면에 보일 데이터 개수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10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개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,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하단 목록 개수는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10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개씩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647433" y="1164625"/>
            <a:ext cx="2616143" cy="276999"/>
          </a:xfrm>
          <a:prstGeom prst="rect">
            <a:avLst/>
          </a:prstGeom>
          <a:ln w="15875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※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모든 방문자가 게시물 조회 가능하다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46" name="원호 45"/>
          <p:cNvSpPr/>
          <p:nvPr/>
        </p:nvSpPr>
        <p:spPr>
          <a:xfrm rot="13122970">
            <a:off x="1213038" y="2398557"/>
            <a:ext cx="1514979" cy="1853501"/>
          </a:xfrm>
          <a:prstGeom prst="arc">
            <a:avLst/>
          </a:prstGeom>
          <a:ln w="158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7" name="직선 화살표 연결선 46"/>
          <p:cNvCxnSpPr>
            <a:endCxn id="46" idx="0"/>
          </p:cNvCxnSpPr>
          <p:nvPr/>
        </p:nvCxnSpPr>
        <p:spPr>
          <a:xfrm flipV="1">
            <a:off x="305498" y="4048409"/>
            <a:ext cx="1085382" cy="1422284"/>
          </a:xfrm>
          <a:prstGeom prst="straightConnector1">
            <a:avLst/>
          </a:prstGeom>
          <a:ln w="158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00" y="3429000"/>
            <a:ext cx="3904812" cy="2060990"/>
          </a:xfrm>
          <a:prstGeom prst="rect">
            <a:avLst/>
          </a:prstGeom>
          <a:noFill/>
          <a:ln w="158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6" name="직선 화살표 연결선 35"/>
          <p:cNvCxnSpPr>
            <a:stCxn id="34" idx="3"/>
            <a:endCxn id="2051" idx="2"/>
          </p:cNvCxnSpPr>
          <p:nvPr/>
        </p:nvCxnSpPr>
        <p:spPr>
          <a:xfrm flipV="1">
            <a:off x="6106350" y="5489990"/>
            <a:ext cx="925956" cy="434511"/>
          </a:xfrm>
          <a:prstGeom prst="straightConnector1">
            <a:avLst/>
          </a:prstGeom>
          <a:ln w="158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22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408002"/>
            <a:ext cx="9133715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-19863" y="548680"/>
            <a:ext cx="2742116" cy="4932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공지사항 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-&gt;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상세 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870586" y="1951855"/>
            <a:ext cx="182071" cy="14562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947880" y="4084142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114654" y="2232103"/>
            <a:ext cx="24794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제목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/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지점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/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등록일 정보 및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내용을 추가로 부른다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.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22" y="1268759"/>
            <a:ext cx="5320399" cy="3916605"/>
          </a:xfrm>
          <a:prstGeom prst="rect">
            <a:avLst/>
          </a:prstGeom>
          <a:noFill/>
          <a:ln w="158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926" y="4406584"/>
            <a:ext cx="89535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2739"/>
            <a:ext cx="5223755" cy="1576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183842" y="184273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상세 정보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590596" y="3807143"/>
            <a:ext cx="2554525" cy="276999"/>
          </a:xfrm>
          <a:prstGeom prst="rect">
            <a:avLst/>
          </a:prstGeom>
          <a:noFill/>
          <a:ln w="15875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클릭 시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&lt;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공지사항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&gt;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목록으로 되돌아감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cxnSp>
        <p:nvCxnSpPr>
          <p:cNvPr id="7" name="직선 화살표 연결선 6"/>
          <p:cNvCxnSpPr>
            <a:stCxn id="30" idx="2"/>
            <a:endCxn id="2052" idx="3"/>
          </p:cNvCxnSpPr>
          <p:nvPr/>
        </p:nvCxnSpPr>
        <p:spPr>
          <a:xfrm flipH="1">
            <a:off x="5475276" y="4084142"/>
            <a:ext cx="1392583" cy="684392"/>
          </a:xfrm>
          <a:prstGeom prst="straightConnector1">
            <a:avLst/>
          </a:prstGeom>
          <a:ln w="158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107504" y="1914753"/>
            <a:ext cx="576064" cy="548181"/>
          </a:xfrm>
          <a:prstGeom prst="ellipse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254745" y="2154949"/>
            <a:ext cx="576064" cy="365454"/>
          </a:xfrm>
          <a:prstGeom prst="ellipse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688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414965"/>
            <a:ext cx="9133715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-19863" y="548680"/>
            <a:ext cx="2742116" cy="4932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자주 묻는 질문 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-&gt;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목록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756166" y="3018236"/>
            <a:ext cx="182071" cy="14562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93460" y="2929278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아코디언 방식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view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000234" y="3298484"/>
            <a:ext cx="25642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Bootstrap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기반 </a:t>
            </a: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css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를 적용하여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상세 페이지를 따로 만들지 않고도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간편하게 내용을 볼 수 있음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15" y="2204864"/>
            <a:ext cx="5011092" cy="1818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14" y="1342074"/>
            <a:ext cx="4976891" cy="873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06" y="4149080"/>
            <a:ext cx="4942690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직선 화살표 연결선 15"/>
          <p:cNvCxnSpPr/>
          <p:nvPr/>
        </p:nvCxnSpPr>
        <p:spPr>
          <a:xfrm flipH="1">
            <a:off x="3230706" y="1445046"/>
            <a:ext cx="566288" cy="648072"/>
          </a:xfrm>
          <a:prstGeom prst="straightConnector1">
            <a:avLst/>
          </a:prstGeom>
          <a:ln w="158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819953" y="1164625"/>
            <a:ext cx="2616143" cy="276999"/>
          </a:xfrm>
          <a:prstGeom prst="rect">
            <a:avLst/>
          </a:prstGeom>
          <a:ln w="15875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※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모든 방문자가 게시물 조회 가능하다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452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5696" y="410359"/>
            <a:ext cx="9133715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-19863" y="548680"/>
            <a:ext cx="2742116" cy="4932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1:1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문의 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-&gt;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목록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48034" y="1881217"/>
            <a:ext cx="25844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문의 하기 버튼 클릭 시 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로그인을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해야만 글쓰기 폼으로 이동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Interceptor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class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이용하여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login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이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null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이면 메인 로그인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모달로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강제 이동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948033" y="1457900"/>
            <a:ext cx="182071" cy="14562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84216" y="1363013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로그인 사용자 우선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42" y="1786993"/>
            <a:ext cx="5415886" cy="363091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1" name="직선 화살표 연결선 20"/>
          <p:cNvCxnSpPr/>
          <p:nvPr/>
        </p:nvCxnSpPr>
        <p:spPr>
          <a:xfrm flipH="1">
            <a:off x="3230706" y="1445046"/>
            <a:ext cx="566288" cy="648072"/>
          </a:xfrm>
          <a:prstGeom prst="straightConnector1">
            <a:avLst/>
          </a:prstGeom>
          <a:ln w="158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819953" y="1164625"/>
            <a:ext cx="2616143" cy="276999"/>
          </a:xfrm>
          <a:prstGeom prst="rect">
            <a:avLst/>
          </a:prstGeom>
          <a:ln w="15875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※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모든 방문자가 게시물 조회 가능하다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pic>
        <p:nvPicPr>
          <p:cNvPr id="4098" name="Picture 2" descr="C:\Users\alfo7-11\Desktop\지빠귀\AuthIntercepto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625" y="2968342"/>
            <a:ext cx="3166351" cy="2692905"/>
          </a:xfrm>
          <a:prstGeom prst="rect">
            <a:avLst/>
          </a:prstGeom>
          <a:noFill/>
          <a:ln w="158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14" y="3429000"/>
            <a:ext cx="3019425" cy="1390650"/>
          </a:xfrm>
          <a:prstGeom prst="rect">
            <a:avLst/>
          </a:prstGeom>
          <a:noFill/>
          <a:ln w="158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994" y="4066551"/>
            <a:ext cx="1073019" cy="869380"/>
          </a:xfrm>
          <a:prstGeom prst="rect">
            <a:avLst/>
          </a:prstGeom>
          <a:noFill/>
          <a:ln w="158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6" name="직선 화살표 연결선 25"/>
          <p:cNvCxnSpPr/>
          <p:nvPr/>
        </p:nvCxnSpPr>
        <p:spPr>
          <a:xfrm flipH="1" flipV="1">
            <a:off x="1115616" y="4066551"/>
            <a:ext cx="694011" cy="1212855"/>
          </a:xfrm>
          <a:prstGeom prst="straightConnector1">
            <a:avLst/>
          </a:prstGeom>
          <a:ln w="158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501554" y="5279406"/>
            <a:ext cx="3012296" cy="276999"/>
          </a:xfrm>
          <a:prstGeom prst="rect">
            <a:avLst/>
          </a:prstGeom>
          <a:ln w="15875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사용자의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질문글만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삭제되고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답변글은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그대로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cxnSp>
        <p:nvCxnSpPr>
          <p:cNvPr id="28" name="직선 화살표 연결선 27"/>
          <p:cNvCxnSpPr>
            <a:stCxn id="29" idx="0"/>
            <a:endCxn id="4100" idx="2"/>
          </p:cNvCxnSpPr>
          <p:nvPr/>
        </p:nvCxnSpPr>
        <p:spPr>
          <a:xfrm flipH="1" flipV="1">
            <a:off x="4333504" y="4935931"/>
            <a:ext cx="1019783" cy="819056"/>
          </a:xfrm>
          <a:prstGeom prst="straightConnector1">
            <a:avLst/>
          </a:prstGeom>
          <a:ln w="158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3707865" y="5754987"/>
            <a:ext cx="3290843" cy="461665"/>
          </a:xfrm>
          <a:prstGeom prst="rect">
            <a:avLst/>
          </a:prstGeom>
          <a:ln w="15875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작성자 아이디를 주어 관리자의 답변과 혼동 없게 구분 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824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918" y="414965"/>
            <a:ext cx="9133715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-19863" y="548680"/>
            <a:ext cx="2742116" cy="4932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1:1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문의 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-&gt;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글쓰기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09" y="1268760"/>
            <a:ext cx="5360303" cy="4282586"/>
          </a:xfrm>
          <a:prstGeom prst="rect">
            <a:avLst/>
          </a:prstGeom>
          <a:noFill/>
          <a:ln w="158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339752" y="2276872"/>
            <a:ext cx="3024334" cy="276999"/>
          </a:xfrm>
          <a:prstGeom prst="rect">
            <a:avLst/>
          </a:prstGeom>
          <a:ln w="15875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WISIWIG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방식의 </a:t>
            </a: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summernote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에디터 사용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</a:t>
            </a:r>
          </a:p>
        </p:txBody>
      </p:sp>
      <p:cxnSp>
        <p:nvCxnSpPr>
          <p:cNvPr id="20" name="직선 화살표 연결선 19"/>
          <p:cNvCxnSpPr>
            <a:stCxn id="17" idx="0"/>
          </p:cNvCxnSpPr>
          <p:nvPr/>
        </p:nvCxnSpPr>
        <p:spPr>
          <a:xfrm flipV="1">
            <a:off x="3851919" y="1932492"/>
            <a:ext cx="731856" cy="344380"/>
          </a:xfrm>
          <a:prstGeom prst="straightConnector1">
            <a:avLst/>
          </a:prstGeom>
          <a:ln w="158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417023" y="1318905"/>
            <a:ext cx="924328" cy="276999"/>
          </a:xfrm>
          <a:prstGeom prst="rect">
            <a:avLst/>
          </a:prstGeom>
          <a:ln w="15875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제목 넣기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33062" y="5760538"/>
            <a:ext cx="3463712" cy="276999"/>
          </a:xfrm>
          <a:prstGeom prst="rect">
            <a:avLst/>
          </a:prstGeom>
          <a:ln w="15875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저장 버튼 클릭 시 글 추가된  목록 페이지 바로 이동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754735" y="5688395"/>
            <a:ext cx="1731856" cy="276999"/>
          </a:xfrm>
          <a:prstGeom prst="rect">
            <a:avLst/>
          </a:prstGeom>
          <a:ln w="15875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1:1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문의 목록으로 이동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</a:t>
            </a:r>
          </a:p>
        </p:txBody>
      </p:sp>
      <p:cxnSp>
        <p:nvCxnSpPr>
          <p:cNvPr id="31" name="직선 화살표 연결선 30"/>
          <p:cNvCxnSpPr>
            <a:stCxn id="30" idx="1"/>
            <a:endCxn id="5123" idx="3"/>
          </p:cNvCxnSpPr>
          <p:nvPr/>
        </p:nvCxnSpPr>
        <p:spPr>
          <a:xfrm flipH="1" flipV="1">
            <a:off x="3781427" y="5390557"/>
            <a:ext cx="973308" cy="436338"/>
          </a:xfrm>
          <a:prstGeom prst="straightConnector1">
            <a:avLst/>
          </a:prstGeom>
          <a:ln w="158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2" y="5123857"/>
            <a:ext cx="12858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7" name="직선 화살표 연결선 26"/>
          <p:cNvCxnSpPr>
            <a:stCxn id="26" idx="0"/>
          </p:cNvCxnSpPr>
          <p:nvPr/>
        </p:nvCxnSpPr>
        <p:spPr>
          <a:xfrm flipV="1">
            <a:off x="1964918" y="5516127"/>
            <a:ext cx="670413" cy="244411"/>
          </a:xfrm>
          <a:prstGeom prst="straightConnector1">
            <a:avLst/>
          </a:prstGeom>
          <a:ln w="158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886" y="1117629"/>
            <a:ext cx="3216447" cy="4006228"/>
          </a:xfrm>
          <a:prstGeom prst="rect">
            <a:avLst/>
          </a:prstGeom>
          <a:noFill/>
          <a:ln w="158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7020272" y="4840179"/>
            <a:ext cx="1964991" cy="276999"/>
          </a:xfrm>
          <a:prstGeom prst="rect">
            <a:avLst/>
          </a:prstGeom>
          <a:ln w="15875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에디터 및 저장 목록 버튼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JS </a:t>
            </a:r>
          </a:p>
        </p:txBody>
      </p:sp>
    </p:spTree>
    <p:extLst>
      <p:ext uri="{BB962C8B-B14F-4D97-AF65-F5344CB8AC3E}">
        <p14:creationId xmlns:p14="http://schemas.microsoft.com/office/powerpoint/2010/main" val="194481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500042"/>
            <a:ext cx="9144000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0" y="518267"/>
            <a:ext cx="3131840" cy="6196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04.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일정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392" y="860027"/>
            <a:ext cx="5472608" cy="19372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1361542"/>
            <a:ext cx="9075222" cy="429970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40190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634" y="421548"/>
            <a:ext cx="9133715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-19863" y="548680"/>
            <a:ext cx="2742116" cy="4932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1:1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문의 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-&gt;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상세 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pic>
        <p:nvPicPr>
          <p:cNvPr id="15" name="Picture 4" descr="C:\Users\alfo7-11\Desktop\지빠귀\7-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84" y="1484784"/>
            <a:ext cx="4656840" cy="3125179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5402332" y="1143149"/>
            <a:ext cx="3024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로그인 사용자 중 본인이 쓴 게시물만 수정 가능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다른 사람이 쓴 게시 글에는 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수정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/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삭제 버튼이 없다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114299" y="827425"/>
            <a:ext cx="182071" cy="14562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56926" y="715572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수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정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624" y="4006400"/>
            <a:ext cx="16764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01" y="5229200"/>
            <a:ext cx="2972618" cy="90678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3" name="직선 화살표 연결선 32"/>
          <p:cNvCxnSpPr>
            <a:stCxn id="28" idx="2"/>
            <a:endCxn id="4100" idx="0"/>
          </p:cNvCxnSpPr>
          <p:nvPr/>
        </p:nvCxnSpPr>
        <p:spPr>
          <a:xfrm flipH="1">
            <a:off x="1941810" y="4577900"/>
            <a:ext cx="2008014" cy="651300"/>
          </a:xfrm>
          <a:prstGeom prst="straightConnector1">
            <a:avLst/>
          </a:prstGeom>
          <a:ln w="158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614" y="1789480"/>
            <a:ext cx="2655769" cy="1710989"/>
          </a:xfrm>
          <a:prstGeom prst="rect">
            <a:avLst/>
          </a:prstGeom>
          <a:noFill/>
          <a:ln w="1587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5402330" y="3804628"/>
            <a:ext cx="32967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로그인 사용자 중 본인이 쓴 게시물만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삭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제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가능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질문 글이 지워지면 목록에서 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“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삭제된 글입니다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.”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문구와 함께 접근 불가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114298" y="3557912"/>
            <a:ext cx="182071" cy="14562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56925" y="344605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삭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제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120" y="4442332"/>
            <a:ext cx="2736304" cy="1811216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1547666" y="3234746"/>
            <a:ext cx="3024334" cy="646331"/>
          </a:xfrm>
          <a:prstGeom prst="rect">
            <a:avLst/>
          </a:prstGeom>
          <a:ln w="15875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로그인 사용자 중 본인이 쓴 게시물만 수정 가능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다른 사람이 쓴 게시 글에는 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수정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/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삭제 버튼이 없다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cxnSp>
        <p:nvCxnSpPr>
          <p:cNvPr id="23" name="직선 화살표 연결선 22"/>
          <p:cNvCxnSpPr>
            <a:stCxn id="22" idx="2"/>
            <a:endCxn id="28" idx="0"/>
          </p:cNvCxnSpPr>
          <p:nvPr/>
        </p:nvCxnSpPr>
        <p:spPr>
          <a:xfrm>
            <a:off x="3059833" y="3881077"/>
            <a:ext cx="889991" cy="125323"/>
          </a:xfrm>
          <a:prstGeom prst="straightConnector1">
            <a:avLst/>
          </a:prstGeom>
          <a:ln w="158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17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357298"/>
            <a:ext cx="9144000" cy="4071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214678" y="2071678"/>
            <a:ext cx="2643206" cy="264320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1097265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5643578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9819" y="3042513"/>
            <a:ext cx="25843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/>
                <a:cs typeface="+mn-cs"/>
              </a:rPr>
              <a:t>마이 페이지</a:t>
            </a:r>
            <a:endParaRPr kumimoji="0" lang="en-US" altLang="ko-KR" sz="40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235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285" y="414965"/>
            <a:ext cx="9133715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-19863" y="548680"/>
            <a:ext cx="2742116" cy="4932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마이 페이지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993278" y="2636912"/>
            <a:ext cx="24671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예매 확인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/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취소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마이 무비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문의 내역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모든 항목 페이지가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로그인  사용자만 접근가능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652119" y="2213128"/>
            <a:ext cx="182071" cy="14562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1" name="Picture 5" descr="C:\Users\alfo7-11\Desktop\지빠귀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65" y="1660549"/>
            <a:ext cx="4033322" cy="361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2691559" y="3794304"/>
            <a:ext cx="1110617" cy="100811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889413" y="2124170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마이 페이지 찾기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765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285" y="414965"/>
            <a:ext cx="9133715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-19863" y="548680"/>
            <a:ext cx="2742116" cy="4932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마이 페이지 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-&gt;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마이 무비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59394" y="1098382"/>
            <a:ext cx="28570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[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영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화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]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특정 영화 상세보기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Modal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에서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&lt;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♡보고 싶어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&gt;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클릭 시 마이 무비로 이동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445213" y="813288"/>
            <a:ext cx="182071" cy="14562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82507" y="724330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관심 영화 모아 보기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06" y="5286727"/>
            <a:ext cx="2880320" cy="706108"/>
          </a:xfrm>
          <a:prstGeom prst="rect">
            <a:avLst/>
          </a:prstGeom>
          <a:noFill/>
          <a:ln w="158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06" y="4426891"/>
            <a:ext cx="2880320" cy="764786"/>
          </a:xfrm>
          <a:prstGeom prst="rect">
            <a:avLst/>
          </a:prstGeom>
          <a:noFill/>
          <a:ln w="158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04" y="4452213"/>
            <a:ext cx="1386315" cy="432204"/>
          </a:xfrm>
          <a:prstGeom prst="rect">
            <a:avLst/>
          </a:prstGeom>
          <a:noFill/>
          <a:ln w="158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직선 화살표 연결선 13"/>
          <p:cNvCxnSpPr>
            <a:stCxn id="3081" idx="3"/>
            <a:endCxn id="24" idx="1"/>
          </p:cNvCxnSpPr>
          <p:nvPr/>
        </p:nvCxnSpPr>
        <p:spPr>
          <a:xfrm>
            <a:off x="1806619" y="4668315"/>
            <a:ext cx="293587" cy="140969"/>
          </a:xfrm>
          <a:prstGeom prst="straightConnector1">
            <a:avLst/>
          </a:prstGeom>
          <a:ln w="158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50" y="1268760"/>
            <a:ext cx="4181642" cy="2953176"/>
          </a:xfrm>
          <a:prstGeom prst="rect">
            <a:avLst/>
          </a:prstGeom>
          <a:noFill/>
          <a:ln w="158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772816"/>
            <a:ext cx="3802071" cy="2397582"/>
          </a:xfrm>
          <a:prstGeom prst="rect">
            <a:avLst/>
          </a:prstGeom>
          <a:noFill/>
          <a:ln w="158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5209798" y="4339975"/>
            <a:ext cx="2087367" cy="461665"/>
          </a:xfrm>
          <a:prstGeom prst="rect">
            <a:avLst/>
          </a:prstGeom>
          <a:noFill/>
          <a:ln w="158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[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영화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] Modal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동일하게 뜨나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&lt;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♡보고 싶어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&gt;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기능은 제외됨 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</a:t>
            </a:r>
          </a:p>
        </p:txBody>
      </p:sp>
      <p:cxnSp>
        <p:nvCxnSpPr>
          <p:cNvPr id="28" name="직선 화살표 연결선 27"/>
          <p:cNvCxnSpPr>
            <a:stCxn id="27" idx="0"/>
          </p:cNvCxnSpPr>
          <p:nvPr/>
        </p:nvCxnSpPr>
        <p:spPr>
          <a:xfrm flipV="1">
            <a:off x="6253482" y="3933056"/>
            <a:ext cx="419039" cy="406919"/>
          </a:xfrm>
          <a:prstGeom prst="straightConnector1">
            <a:avLst/>
          </a:prstGeom>
          <a:ln w="158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580" y="4941713"/>
            <a:ext cx="3375171" cy="1155464"/>
          </a:xfrm>
          <a:prstGeom prst="rect">
            <a:avLst/>
          </a:prstGeom>
          <a:noFill/>
          <a:ln w="158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6" name="직선 화살표 연결선 35"/>
          <p:cNvCxnSpPr>
            <a:stCxn id="3076" idx="0"/>
          </p:cNvCxnSpPr>
          <p:nvPr/>
        </p:nvCxnSpPr>
        <p:spPr>
          <a:xfrm flipV="1">
            <a:off x="7297166" y="4005064"/>
            <a:ext cx="587202" cy="936649"/>
          </a:xfrm>
          <a:prstGeom prst="straightConnector1">
            <a:avLst/>
          </a:prstGeom>
          <a:ln w="158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199536" y="5812153"/>
            <a:ext cx="1781729" cy="276999"/>
          </a:xfrm>
          <a:prstGeom prst="rect">
            <a:avLst/>
          </a:prstGeom>
          <a:noFill/>
          <a:ln w="158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예매하기 버튼 클릭 시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JS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424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285" y="414965"/>
            <a:ext cx="9133715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-19863" y="548680"/>
            <a:ext cx="2742116" cy="4932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마이 페이지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-&gt;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나의 문의내역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4291" y="4764109"/>
            <a:ext cx="36936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관리자 답변이 달린 게시물 상세 페이지로 이동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삭제 글은 상세 페이지로 이동되지만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‘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답변 미완료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’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표시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13066" y="4458479"/>
            <a:ext cx="182071" cy="14562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3235" y="433608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관리자의 답변 여부 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79" y="1196752"/>
            <a:ext cx="7231115" cy="265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761" y="3853752"/>
            <a:ext cx="4763083" cy="2282379"/>
          </a:xfrm>
          <a:prstGeom prst="rect">
            <a:avLst/>
          </a:prstGeom>
          <a:noFill/>
          <a:ln w="158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" name="직선 화살표 연결선 16"/>
          <p:cNvCxnSpPr>
            <a:stCxn id="12" idx="3"/>
            <a:endCxn id="5123" idx="1"/>
          </p:cNvCxnSpPr>
          <p:nvPr/>
        </p:nvCxnSpPr>
        <p:spPr>
          <a:xfrm>
            <a:off x="3877925" y="4994942"/>
            <a:ext cx="345836" cy="0"/>
          </a:xfrm>
          <a:prstGeom prst="straightConnector1">
            <a:avLst/>
          </a:prstGeom>
          <a:ln w="158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원호 18"/>
          <p:cNvSpPr/>
          <p:nvPr/>
        </p:nvSpPr>
        <p:spPr>
          <a:xfrm rot="13122970">
            <a:off x="5263943" y="2011816"/>
            <a:ext cx="1389521" cy="1779752"/>
          </a:xfrm>
          <a:prstGeom prst="arc">
            <a:avLst/>
          </a:prstGeom>
          <a:ln w="158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원호 23"/>
          <p:cNvSpPr/>
          <p:nvPr/>
        </p:nvSpPr>
        <p:spPr>
          <a:xfrm rot="1858818">
            <a:off x="1385558" y="2398557"/>
            <a:ext cx="1514979" cy="1853501"/>
          </a:xfrm>
          <a:prstGeom prst="arc">
            <a:avLst/>
          </a:prstGeom>
          <a:ln w="158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원호 24"/>
          <p:cNvSpPr/>
          <p:nvPr/>
        </p:nvSpPr>
        <p:spPr>
          <a:xfrm rot="1858818">
            <a:off x="5801757" y="2386587"/>
            <a:ext cx="1475107" cy="1877441"/>
          </a:xfrm>
          <a:prstGeom prst="arc">
            <a:avLst/>
          </a:prstGeom>
          <a:ln w="158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854515" y="2002350"/>
            <a:ext cx="2883605" cy="276999"/>
          </a:xfrm>
          <a:prstGeom prst="rect">
            <a:avLst/>
          </a:prstGeom>
          <a:ln w="15875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제목 클릭 시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1:1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문의 글 상세 페이지 이동  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 flipH="1">
            <a:off x="2987824" y="2279349"/>
            <a:ext cx="432048" cy="861619"/>
          </a:xfrm>
          <a:prstGeom prst="straightConnector1">
            <a:avLst/>
          </a:prstGeom>
          <a:ln w="158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6539311" y="1875897"/>
            <a:ext cx="1849114" cy="276999"/>
          </a:xfrm>
          <a:prstGeom prst="rect">
            <a:avLst/>
          </a:prstGeom>
          <a:ln w="15875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사용자가 글 쓴 날짜 표시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 flipH="1">
            <a:off x="7429585" y="2156118"/>
            <a:ext cx="432048" cy="861619"/>
          </a:xfrm>
          <a:prstGeom prst="straightConnector1">
            <a:avLst/>
          </a:prstGeom>
          <a:ln w="158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5436825" y="1205688"/>
            <a:ext cx="28836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자신이 쓴 글을 볼 수 있게 상세 페이지 이동  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143603" y="842602"/>
            <a:ext cx="182071" cy="14562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23773" y="777664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문의 게시판 연결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429584" y="5858646"/>
            <a:ext cx="1557259" cy="276999"/>
          </a:xfrm>
          <a:prstGeom prst="rect">
            <a:avLst/>
          </a:prstGeom>
          <a:ln w="15875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‘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답변 상태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’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관련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JSTL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 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512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285" y="414965"/>
            <a:ext cx="9133715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-19863" y="548680"/>
            <a:ext cx="2742116" cy="4932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마이 페이지 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-&gt;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예매확인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/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취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소</a:t>
            </a:r>
          </a:p>
        </p:txBody>
      </p:sp>
      <p:pic>
        <p:nvPicPr>
          <p:cNvPr id="3079" name="Picture 7" descr="C:\Users\alfo7-11\Desktop\느시\16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514612"/>
            <a:ext cx="2532579" cy="761826"/>
          </a:xfrm>
          <a:prstGeom prst="rect">
            <a:avLst/>
          </a:prstGeom>
          <a:noFill/>
          <a:ln w="158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alfo7-11\Desktop\느시\16-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5276438"/>
            <a:ext cx="2522586" cy="806594"/>
          </a:xfrm>
          <a:prstGeom prst="rect">
            <a:avLst/>
          </a:prstGeom>
          <a:noFill/>
          <a:ln w="158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58074"/>
            <a:ext cx="6120680" cy="3230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041905"/>
            <a:ext cx="4764827" cy="2289059"/>
          </a:xfrm>
          <a:prstGeom prst="rect">
            <a:avLst/>
          </a:prstGeom>
          <a:noFill/>
          <a:ln w="158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직선 화살표 연결선 14"/>
          <p:cNvCxnSpPr>
            <a:stCxn id="8194" idx="3"/>
            <a:endCxn id="3079" idx="0"/>
          </p:cNvCxnSpPr>
          <p:nvPr/>
        </p:nvCxnSpPr>
        <p:spPr>
          <a:xfrm>
            <a:off x="6300192" y="4273084"/>
            <a:ext cx="1266290" cy="241528"/>
          </a:xfrm>
          <a:prstGeom prst="straightConnector1">
            <a:avLst/>
          </a:prstGeom>
          <a:ln w="158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424225" y="1829660"/>
            <a:ext cx="31396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로그인 사용자가 영화 예매를 마친 뒤 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자세한 예매 사항 확인 위해 목록으로 보여준다 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04930" y="1544566"/>
            <a:ext cx="182071" cy="14562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2224" y="1455608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예매 내역 확인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324038" y="3982797"/>
            <a:ext cx="1488322" cy="276999"/>
          </a:xfrm>
          <a:prstGeom prst="rect">
            <a:avLst/>
          </a:prstGeom>
          <a:ln w="15875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취소 시 뜨는 알림 창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728629" y="1041905"/>
            <a:ext cx="1176150" cy="276999"/>
          </a:xfrm>
          <a:prstGeom prst="rect">
            <a:avLst/>
          </a:prstGeom>
          <a:ln w="15875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취소 알림 창 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JS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151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357298"/>
            <a:ext cx="9144000" cy="4071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214678" y="2071678"/>
            <a:ext cx="2643206" cy="264320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1097265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5643578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9819" y="3042513"/>
            <a:ext cx="24689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/>
                <a:cs typeface="+mn-cs"/>
              </a:rPr>
              <a:t>회원서비스</a:t>
            </a:r>
            <a:endParaRPr kumimoji="0" lang="en-US" altLang="ko-KR" sz="40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055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27961" y="492136"/>
            <a:ext cx="9181920" cy="58171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-609" y="559510"/>
            <a:ext cx="3456384" cy="637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UI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및 기능소개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(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회원 서비스 약관동의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84" y="1412776"/>
            <a:ext cx="3793368" cy="4537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5" name="그룹 94"/>
          <p:cNvGrpSpPr/>
          <p:nvPr/>
        </p:nvGrpSpPr>
        <p:grpSpPr>
          <a:xfrm>
            <a:off x="4644008" y="5229200"/>
            <a:ext cx="3766996" cy="307777"/>
            <a:chOff x="5104018" y="5681740"/>
            <a:chExt cx="3766996" cy="307777"/>
          </a:xfrm>
        </p:grpSpPr>
        <p:sp>
          <p:nvSpPr>
            <p:cNvPr id="96" name="TextBox 95"/>
            <p:cNvSpPr txBox="1"/>
            <p:nvPr/>
          </p:nvSpPr>
          <p:spPr>
            <a:xfrm>
              <a:off x="5320042" y="5681740"/>
              <a:ext cx="35509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다음 버튼 클릭 시 회원 정보 입력 과정으로 이동</a:t>
              </a:r>
              <a:endPara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5104018" y="5705768"/>
              <a:ext cx="214314" cy="2143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84" name="직선 연결선 83"/>
          <p:cNvCxnSpPr/>
          <p:nvPr/>
        </p:nvCxnSpPr>
        <p:spPr>
          <a:xfrm flipV="1">
            <a:off x="3059832" y="5360385"/>
            <a:ext cx="1584176" cy="37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그룹 99"/>
          <p:cNvGrpSpPr/>
          <p:nvPr/>
        </p:nvGrpSpPr>
        <p:grpSpPr>
          <a:xfrm>
            <a:off x="4663642" y="4725144"/>
            <a:ext cx="2684970" cy="307777"/>
            <a:chOff x="5104018" y="5701350"/>
            <a:chExt cx="2684970" cy="307777"/>
          </a:xfrm>
        </p:grpSpPr>
        <p:sp>
          <p:nvSpPr>
            <p:cNvPr id="101" name="TextBox 100"/>
            <p:cNvSpPr txBox="1"/>
            <p:nvPr/>
          </p:nvSpPr>
          <p:spPr>
            <a:xfrm>
              <a:off x="5320042" y="5701350"/>
              <a:ext cx="24689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체크 안된 항목 빨간 글씨로 안내</a:t>
              </a:r>
              <a:endPara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5104018" y="5705768"/>
              <a:ext cx="214314" cy="2143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86" name="직선 연결선 85"/>
          <p:cNvCxnSpPr>
            <a:endCxn id="102" idx="1"/>
          </p:cNvCxnSpPr>
          <p:nvPr/>
        </p:nvCxnSpPr>
        <p:spPr>
          <a:xfrm flipV="1">
            <a:off x="3851920" y="4836719"/>
            <a:ext cx="811722" cy="680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그룹 104"/>
          <p:cNvGrpSpPr/>
          <p:nvPr/>
        </p:nvGrpSpPr>
        <p:grpSpPr>
          <a:xfrm>
            <a:off x="4644008" y="2420888"/>
            <a:ext cx="3731730" cy="523220"/>
            <a:chOff x="5104018" y="5701350"/>
            <a:chExt cx="3731730" cy="523220"/>
          </a:xfrm>
        </p:grpSpPr>
        <p:sp>
          <p:nvSpPr>
            <p:cNvPr id="106" name="TextBox 105"/>
            <p:cNvSpPr txBox="1"/>
            <p:nvPr/>
          </p:nvSpPr>
          <p:spPr>
            <a:xfrm>
              <a:off x="5320042" y="5701350"/>
              <a:ext cx="35157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Ajax</a:t>
              </a: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를 이용해 외부 파일을 불러와 유지 보수를</a:t>
              </a:r>
              <a:endPara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용이하게 만들었다</a:t>
              </a:r>
              <a:endPara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5104018" y="5705768"/>
              <a:ext cx="214314" cy="2143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758" y="3048083"/>
            <a:ext cx="4272253" cy="12668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8" name="직선 연결선 107"/>
          <p:cNvCxnSpPr>
            <a:stCxn id="107" idx="2"/>
          </p:cNvCxnSpPr>
          <p:nvPr/>
        </p:nvCxnSpPr>
        <p:spPr>
          <a:xfrm>
            <a:off x="4751165" y="2639620"/>
            <a:ext cx="270457" cy="5013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4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72" y="460602"/>
            <a:ext cx="9144000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049484" y="2278033"/>
            <a:ext cx="2843666" cy="430887"/>
            <a:chOff x="5104018" y="5602920"/>
            <a:chExt cx="2843666" cy="430887"/>
          </a:xfrm>
        </p:grpSpPr>
        <p:sp>
          <p:nvSpPr>
            <p:cNvPr id="14" name="TextBox 13"/>
            <p:cNvSpPr txBox="1"/>
            <p:nvPr/>
          </p:nvSpPr>
          <p:spPr>
            <a:xfrm>
              <a:off x="5320042" y="5602920"/>
              <a:ext cx="262764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아이디 중복체크 버튼 클릭 시 유효성 검사와</a:t>
              </a:r>
              <a:endPara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중복체크</a:t>
              </a:r>
              <a:endPara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104018" y="5705768"/>
              <a:ext cx="214314" cy="2143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412776"/>
            <a:ext cx="4181701" cy="4879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-610" y="559510"/>
            <a:ext cx="4068553" cy="637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UI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및 기능소개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(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회원가입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유효성검사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340768"/>
            <a:ext cx="2345929" cy="865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764" y="2190749"/>
            <a:ext cx="2686050" cy="626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764" y="2829836"/>
            <a:ext cx="2570584" cy="671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연결선 6"/>
          <p:cNvCxnSpPr/>
          <p:nvPr/>
        </p:nvCxnSpPr>
        <p:spPr>
          <a:xfrm flipV="1">
            <a:off x="3247302" y="2190750"/>
            <a:ext cx="115462" cy="247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>
            <a:endCxn id="29" idx="1"/>
          </p:cNvCxnSpPr>
          <p:nvPr/>
        </p:nvCxnSpPr>
        <p:spPr>
          <a:xfrm>
            <a:off x="3247302" y="2416293"/>
            <a:ext cx="115462" cy="7491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endCxn id="27" idx="1"/>
          </p:cNvCxnSpPr>
          <p:nvPr/>
        </p:nvCxnSpPr>
        <p:spPr>
          <a:xfrm>
            <a:off x="3247302" y="2438400"/>
            <a:ext cx="115462" cy="654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/>
          <p:cNvGrpSpPr/>
          <p:nvPr/>
        </p:nvGrpSpPr>
        <p:grpSpPr>
          <a:xfrm>
            <a:off x="5945772" y="4693358"/>
            <a:ext cx="2950106" cy="430887"/>
            <a:chOff x="5104018" y="5658472"/>
            <a:chExt cx="2950106" cy="430887"/>
          </a:xfrm>
        </p:grpSpPr>
        <p:sp>
          <p:nvSpPr>
            <p:cNvPr id="43" name="TextBox 42"/>
            <p:cNvSpPr txBox="1"/>
            <p:nvPr/>
          </p:nvSpPr>
          <p:spPr>
            <a:xfrm>
              <a:off x="5352743" y="5658472"/>
              <a:ext cx="270138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회원가입 버튼 클릭 시</a:t>
              </a:r>
              <a:endPara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각 항목 유효성 검사, 상단에 에러 메시지 출력</a:t>
              </a:r>
              <a:endPara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5104018" y="5705768"/>
              <a:ext cx="214314" cy="2143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952" y="5076035"/>
            <a:ext cx="3703344" cy="1161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5" name="그룹 44"/>
          <p:cNvGrpSpPr/>
          <p:nvPr/>
        </p:nvGrpSpPr>
        <p:grpSpPr>
          <a:xfrm>
            <a:off x="6048814" y="3142129"/>
            <a:ext cx="2908427" cy="430887"/>
            <a:chOff x="5104018" y="5658472"/>
            <a:chExt cx="2908427" cy="430887"/>
          </a:xfrm>
        </p:grpSpPr>
        <p:sp>
          <p:nvSpPr>
            <p:cNvPr id="46" name="TextBox 45"/>
            <p:cNvSpPr txBox="1"/>
            <p:nvPr/>
          </p:nvSpPr>
          <p:spPr>
            <a:xfrm>
              <a:off x="5352743" y="5658472"/>
              <a:ext cx="26597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이메일확인</a:t>
              </a: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 버튼 클릭 시 </a:t>
              </a:r>
              <a:r>
                <a:rPr kumimoji="0" lang="ko-KR" altLang="en-US" sz="11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이메일</a:t>
              </a: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 형식 유효성</a:t>
              </a:r>
              <a:endPara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검사</a:t>
              </a:r>
              <a:r>
                <a:rPr kumimoji="0" lang="en-US" altLang="ko-KR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, alert</a:t>
              </a: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창 출력</a:t>
              </a:r>
              <a:endPara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5104018" y="5705768"/>
              <a:ext cx="214314" cy="2143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592966"/>
            <a:ext cx="2947627" cy="916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2" name="직선 연결선 31"/>
          <p:cNvCxnSpPr>
            <a:endCxn id="1027" idx="1"/>
          </p:cNvCxnSpPr>
          <p:nvPr/>
        </p:nvCxnSpPr>
        <p:spPr>
          <a:xfrm>
            <a:off x="3247302" y="3592966"/>
            <a:ext cx="244578" cy="4580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endCxn id="36" idx="1"/>
          </p:cNvCxnSpPr>
          <p:nvPr/>
        </p:nvCxnSpPr>
        <p:spPr>
          <a:xfrm>
            <a:off x="3247302" y="2438400"/>
            <a:ext cx="2802182" cy="496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>
            <a:stCxn id="44" idx="1"/>
          </p:cNvCxnSpPr>
          <p:nvPr/>
        </p:nvCxnSpPr>
        <p:spPr>
          <a:xfrm flipH="1">
            <a:off x="5652120" y="4847811"/>
            <a:ext cx="293652" cy="525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endCxn id="47" idx="1"/>
          </p:cNvCxnSpPr>
          <p:nvPr/>
        </p:nvCxnSpPr>
        <p:spPr>
          <a:xfrm flipV="1">
            <a:off x="3247302" y="3296582"/>
            <a:ext cx="2801512" cy="287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endCxn id="44" idx="1"/>
          </p:cNvCxnSpPr>
          <p:nvPr/>
        </p:nvCxnSpPr>
        <p:spPr>
          <a:xfrm flipV="1">
            <a:off x="2123728" y="4847811"/>
            <a:ext cx="3822044" cy="1029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/>
          <p:cNvGrpSpPr/>
          <p:nvPr/>
        </p:nvGrpSpPr>
        <p:grpSpPr>
          <a:xfrm>
            <a:off x="6048814" y="1599670"/>
            <a:ext cx="2782752" cy="317162"/>
            <a:chOff x="5104018" y="5602920"/>
            <a:chExt cx="2782752" cy="317162"/>
          </a:xfrm>
        </p:grpSpPr>
        <p:sp>
          <p:nvSpPr>
            <p:cNvPr id="49" name="TextBox 48"/>
            <p:cNvSpPr txBox="1"/>
            <p:nvPr/>
          </p:nvSpPr>
          <p:spPr>
            <a:xfrm>
              <a:off x="5320042" y="5602920"/>
              <a:ext cx="25667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비밀번호 암호화 방식 </a:t>
              </a:r>
              <a:r>
                <a:rPr kumimoji="0" lang="en-US" altLang="ko-KR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(SHA256, </a:t>
              </a:r>
              <a:r>
                <a:rPr kumimoji="0" lang="en-US" altLang="ko-KR" sz="11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BCrypt</a:t>
              </a: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)</a:t>
              </a:r>
              <a:endPara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5104018" y="5705768"/>
              <a:ext cx="214314" cy="2143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727" y="471841"/>
            <a:ext cx="3965721" cy="115695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0" name="직선 연결선 29"/>
          <p:cNvCxnSpPr>
            <a:stCxn id="6146" idx="2"/>
            <a:endCxn id="50" idx="0"/>
          </p:cNvCxnSpPr>
          <p:nvPr/>
        </p:nvCxnSpPr>
        <p:spPr>
          <a:xfrm flipH="1">
            <a:off x="6155971" y="1628800"/>
            <a:ext cx="465617" cy="737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545187" y="5335496"/>
            <a:ext cx="19141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유효성 검사 방식 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/>
            </a:r>
            <a:b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</a:b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  <a:sym typeface="Wingdings" panose="05000000000000000000" pitchFamily="2" charset="2"/>
              </a:rPr>
              <a:t>자바스크립트 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  <a:sym typeface="Wingdings" panose="05000000000000000000" pitchFamily="2" charset="2"/>
              </a:rPr>
              <a:t/>
            </a:r>
            <a:b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  <a:sym typeface="Wingdings" panose="05000000000000000000" pitchFamily="2" charset="2"/>
              </a:rPr>
            </a:b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  <a:sym typeface="Wingdings" panose="05000000000000000000" pitchFamily="2" charset="2"/>
              </a:rPr>
              <a:t>     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  <a:sym typeface="Wingdings" panose="05000000000000000000" pitchFamily="2" charset="2"/>
              </a:rPr>
              <a:t>정규식 사용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24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609" y="497940"/>
            <a:ext cx="9144000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412776"/>
            <a:ext cx="4181701" cy="4879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-610" y="559510"/>
            <a:ext cx="4212569" cy="637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UI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및 기능소개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(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회원가입 우편번호 검색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,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자동가입 방지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556792"/>
            <a:ext cx="2227573" cy="1857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2" name="그룹 51"/>
          <p:cNvGrpSpPr/>
          <p:nvPr/>
        </p:nvGrpSpPr>
        <p:grpSpPr>
          <a:xfrm>
            <a:off x="4380663" y="837873"/>
            <a:ext cx="4099459" cy="430887"/>
            <a:chOff x="5104018" y="5658472"/>
            <a:chExt cx="4099459" cy="430887"/>
          </a:xfrm>
        </p:grpSpPr>
        <p:sp>
          <p:nvSpPr>
            <p:cNvPr id="53" name="TextBox 52"/>
            <p:cNvSpPr txBox="1"/>
            <p:nvPr/>
          </p:nvSpPr>
          <p:spPr>
            <a:xfrm>
              <a:off x="5352743" y="5658472"/>
              <a:ext cx="385073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우편번호 검색 클릭 시 </a:t>
              </a:r>
              <a:r>
                <a:rPr kumimoji="0" lang="ko-KR" altLang="en-US" sz="11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모달</a:t>
              </a: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 출력</a:t>
              </a:r>
              <a:r>
                <a:rPr kumimoji="0" lang="en-US" altLang="ko-KR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, </a:t>
              </a: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우체국 우편번호 검색 </a:t>
              </a:r>
              <a:r>
                <a:rPr kumimoji="0" lang="en-US" altLang="ko-KR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API</a:t>
              </a: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를 이용</a:t>
              </a:r>
              <a:endPara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주소 검색</a:t>
              </a:r>
              <a:endPara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5104018" y="5705768"/>
              <a:ext cx="214314" cy="2143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50" name="직선 연결선 49"/>
          <p:cNvCxnSpPr>
            <a:endCxn id="54" idx="1"/>
          </p:cNvCxnSpPr>
          <p:nvPr/>
        </p:nvCxnSpPr>
        <p:spPr>
          <a:xfrm flipV="1">
            <a:off x="2987824" y="992326"/>
            <a:ext cx="1392839" cy="3732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115" y="1556792"/>
            <a:ext cx="2007277" cy="1730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1" name="그룹 40"/>
          <p:cNvGrpSpPr/>
          <p:nvPr/>
        </p:nvGrpSpPr>
        <p:grpSpPr>
          <a:xfrm>
            <a:off x="4211960" y="3718193"/>
            <a:ext cx="4046560" cy="430887"/>
            <a:chOff x="5104018" y="5629532"/>
            <a:chExt cx="4046560" cy="430887"/>
          </a:xfrm>
        </p:grpSpPr>
        <p:sp>
          <p:nvSpPr>
            <p:cNvPr id="48" name="TextBox 47"/>
            <p:cNvSpPr txBox="1"/>
            <p:nvPr/>
          </p:nvSpPr>
          <p:spPr>
            <a:xfrm>
              <a:off x="5352743" y="5629532"/>
              <a:ext cx="379783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자동가입 방지 구현</a:t>
              </a:r>
              <a:r>
                <a:rPr kumimoji="0" lang="en-US" altLang="ko-KR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(</a:t>
              </a: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구글 </a:t>
              </a:r>
              <a:r>
                <a:rPr kumimoji="0" lang="ko-KR" altLang="en-US" sz="11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리캡차</a:t>
              </a: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)</a:t>
              </a: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 </a:t>
              </a:r>
              <a:r>
                <a:rPr kumimoji="0" lang="en-US" altLang="ko-KR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, </a:t>
              </a: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알파벳 입력 후 체크 버튼 클릭</a:t>
              </a:r>
              <a:endPara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결과 메시지 출력</a:t>
              </a:r>
              <a:endPara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5104018" y="5705768"/>
              <a:ext cx="214314" cy="2143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422" y="4933322"/>
            <a:ext cx="1870658" cy="796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699" y="4118046"/>
            <a:ext cx="1999025" cy="751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3" name="직선 연결선 32"/>
          <p:cNvCxnSpPr>
            <a:endCxn id="1028" idx="0"/>
          </p:cNvCxnSpPr>
          <p:nvPr/>
        </p:nvCxnSpPr>
        <p:spPr>
          <a:xfrm>
            <a:off x="4506952" y="1094278"/>
            <a:ext cx="314739" cy="462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endCxn id="1029" idx="1"/>
          </p:cNvCxnSpPr>
          <p:nvPr/>
        </p:nvCxnSpPr>
        <p:spPr>
          <a:xfrm>
            <a:off x="5433701" y="2206292"/>
            <a:ext cx="659414" cy="215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>
            <a:endCxn id="49" idx="1"/>
          </p:cNvCxnSpPr>
          <p:nvPr/>
        </p:nvCxnSpPr>
        <p:spPr>
          <a:xfrm flipV="1">
            <a:off x="1547664" y="3901586"/>
            <a:ext cx="2664296" cy="1828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4319117" y="4034461"/>
            <a:ext cx="149942" cy="2292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228" y="4190054"/>
            <a:ext cx="3783276" cy="204725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36" name="직선 연결선 1035"/>
          <p:cNvCxnSpPr/>
          <p:nvPr/>
        </p:nvCxnSpPr>
        <p:spPr>
          <a:xfrm>
            <a:off x="5935477" y="3901586"/>
            <a:ext cx="436723" cy="288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50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500042"/>
            <a:ext cx="9144000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251520" y="1285291"/>
            <a:ext cx="7172838" cy="1210211"/>
            <a:chOff x="1071570" y="1569556"/>
            <a:chExt cx="7172838" cy="1210211"/>
          </a:xfrm>
        </p:grpSpPr>
        <p:sp>
          <p:nvSpPr>
            <p:cNvPr id="14" name="TextBox 13"/>
            <p:cNvSpPr txBox="1"/>
            <p:nvPr/>
          </p:nvSpPr>
          <p:spPr>
            <a:xfrm>
              <a:off x="1304236" y="1569556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계정</a:t>
              </a:r>
              <a:endParaRPr lang="en-US" altLang="ko-KR" sz="1600" b="1" dirty="0" smtClean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285884" y="1948770"/>
              <a:ext cx="695852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관리자 계정 암호화 </a:t>
              </a:r>
              <a:r>
                <a:rPr lang="en-US" altLang="ko-KR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(SHA256, </a:t>
              </a:r>
              <a:r>
                <a:rPr lang="en-US" altLang="ko-KR" sz="1600" b="1" dirty="0" err="1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BCrypt</a:t>
              </a:r>
              <a:r>
                <a:rPr lang="ko-KR" alt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를 이용한 </a:t>
              </a:r>
              <a:r>
                <a:rPr lang="ko-KR" altLang="en-US" sz="1600" b="1" dirty="0" err="1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단방향</a:t>
              </a:r>
              <a:r>
                <a:rPr lang="ko-KR" alt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암호화</a:t>
              </a:r>
              <a:r>
                <a:rPr lang="en-US" altLang="ko-KR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  <a:endParaRPr lang="en-US" altLang="ko-KR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DB</a:t>
              </a:r>
              <a:r>
                <a:rPr lang="ko-KR" alt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상에서 계정 생성 후 별도 암호화 페이지에서 암호화</a:t>
              </a:r>
              <a:endParaRPr lang="en-US" altLang="ko-KR" sz="1600" b="1" dirty="0" smtClean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1</a:t>
              </a:r>
              <a:r>
                <a:rPr lang="ko-KR" alt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주일 동안 유지되는 자동 로그인 기능  </a:t>
              </a:r>
              <a:endPara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071570" y="1611858"/>
              <a:ext cx="214314" cy="2143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0" y="518267"/>
            <a:ext cx="3131840" cy="6196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05.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요구사항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251520" y="2618100"/>
            <a:ext cx="7172838" cy="2195096"/>
            <a:chOff x="1071570" y="1569556"/>
            <a:chExt cx="7172838" cy="2195096"/>
          </a:xfrm>
        </p:grpSpPr>
        <p:sp>
          <p:nvSpPr>
            <p:cNvPr id="46" name="TextBox 45"/>
            <p:cNvSpPr txBox="1"/>
            <p:nvPr/>
          </p:nvSpPr>
          <p:spPr>
            <a:xfrm>
              <a:off x="1304236" y="1569556"/>
              <a:ext cx="9621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핵심 기능</a:t>
              </a:r>
              <a:endParaRPr lang="en-US" altLang="ko-KR" sz="1600" b="1" dirty="0" smtClean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285884" y="1948770"/>
              <a:ext cx="6958524" cy="1815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영화</a:t>
              </a:r>
              <a:r>
                <a:rPr lang="en-US" altLang="ko-KR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지점</a:t>
              </a:r>
              <a:r>
                <a:rPr lang="en-US" altLang="ko-KR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상영관을 조회</a:t>
              </a:r>
              <a:r>
                <a:rPr lang="en-US" altLang="ko-KR" sz="16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</a:t>
              </a:r>
              <a:r>
                <a:rPr lang="ko-KR" alt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추가</a:t>
              </a:r>
              <a:r>
                <a:rPr lang="en-US" altLang="ko-KR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</a:t>
              </a:r>
              <a:r>
                <a:rPr lang="ko-KR" alt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수정이 가능하다</a:t>
              </a:r>
              <a:r>
                <a:rPr lang="en-US" altLang="ko-KR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지점 사진</a:t>
              </a:r>
              <a:r>
                <a:rPr lang="en-US" altLang="ko-KR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영화 포스터</a:t>
              </a:r>
              <a:r>
                <a:rPr lang="en-US" altLang="ko-KR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sz="1600" b="1" dirty="0" err="1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스틸컷</a:t>
              </a:r>
              <a:r>
                <a:rPr lang="en-US" altLang="ko-KR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트레일러를 업로드할 수 있다</a:t>
              </a:r>
              <a:r>
                <a:rPr lang="en-US" altLang="ko-KR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  <a:endParaRPr lang="en-US" altLang="ko-KR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상영관에 좌석 배치와 좌석 별 가격 정보를 생성</a:t>
              </a:r>
              <a:r>
                <a:rPr lang="en-US" altLang="ko-KR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수정할 수 있다</a:t>
              </a:r>
              <a:r>
                <a:rPr lang="en-US" altLang="ko-KR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  <a:endParaRPr lang="en-US" altLang="ko-KR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영화 추가 시 영화진흥위원회</a:t>
              </a:r>
              <a:r>
                <a:rPr lang="en-US" altLang="ko-KR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(KOFIC)</a:t>
              </a:r>
              <a:r>
                <a:rPr lang="ko-KR" alt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</a:t>
              </a:r>
              <a:r>
                <a:rPr lang="en-US" altLang="ko-KR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API</a:t>
              </a:r>
              <a:r>
                <a:rPr lang="ko-KR" alt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를 활용하여 실제 등록된 영화 추가</a:t>
              </a:r>
              <a:endParaRPr lang="en-US" altLang="ko-KR" sz="1600" b="1" dirty="0" smtClean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상영관에 상영 일정을 추가 가능하다</a:t>
              </a:r>
              <a:r>
                <a:rPr lang="en-US" altLang="ko-KR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회원 통계</a:t>
              </a:r>
              <a:r>
                <a:rPr lang="en-US" altLang="ko-KR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지점별 예매</a:t>
              </a:r>
              <a:r>
                <a:rPr lang="en-US" altLang="ko-KR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</a:t>
              </a:r>
              <a:r>
                <a:rPr lang="ko-KR" alt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매출 통계</a:t>
              </a:r>
              <a:r>
                <a:rPr lang="en-US" altLang="ko-KR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영화 별 예매</a:t>
              </a:r>
              <a:r>
                <a:rPr lang="en-US" altLang="ko-KR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</a:t>
              </a:r>
              <a:r>
                <a:rPr lang="ko-KR" alt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매출 통계 차트를 볼 수 있다</a:t>
              </a:r>
              <a:r>
                <a:rPr lang="en-US" altLang="ko-KR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  <a:r>
                <a:rPr lang="ko-KR" alt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</a:t>
              </a:r>
              <a:endParaRPr lang="en-US" altLang="ko-KR" sz="1600" b="1" dirty="0" smtClean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altLang="ko-KR" sz="1600" b="1" dirty="0" smtClean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071570" y="1611858"/>
              <a:ext cx="214314" cy="2143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251520" y="4757328"/>
            <a:ext cx="7172838" cy="1456432"/>
            <a:chOff x="1071570" y="1569556"/>
            <a:chExt cx="7172838" cy="1456432"/>
          </a:xfrm>
        </p:grpSpPr>
        <p:sp>
          <p:nvSpPr>
            <p:cNvPr id="50" name="TextBox 49"/>
            <p:cNvSpPr txBox="1"/>
            <p:nvPr/>
          </p:nvSpPr>
          <p:spPr>
            <a:xfrm>
              <a:off x="1304236" y="1569556"/>
              <a:ext cx="9621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부가 기능</a:t>
              </a:r>
              <a:endParaRPr lang="en-US" altLang="ko-KR" sz="1600" b="1" dirty="0" smtClean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285884" y="1948770"/>
              <a:ext cx="6958524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메인 페이지에서 일정을 등록</a:t>
              </a:r>
              <a:r>
                <a:rPr lang="en-US" altLang="ko-KR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</a:t>
              </a:r>
              <a:r>
                <a:rPr lang="ko-KR" alt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수정</a:t>
              </a:r>
              <a:r>
                <a:rPr lang="en-US" altLang="ko-KR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</a:t>
              </a:r>
              <a:r>
                <a:rPr lang="ko-KR" alt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삭제할 수 있다</a:t>
              </a:r>
              <a:r>
                <a:rPr lang="en-US" altLang="ko-KR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회원 정보 일부를 변경하거나 특정 회원에게 알림 </a:t>
              </a:r>
              <a:r>
                <a:rPr lang="en-US" altLang="ko-KR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E-mail</a:t>
              </a:r>
              <a:r>
                <a:rPr lang="ko-KR" alt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을 보낼 수 있다</a:t>
              </a:r>
              <a:r>
                <a:rPr lang="en-US" altLang="ko-KR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공지사항과 자주 묻는 질문을 등록</a:t>
              </a:r>
              <a:r>
                <a:rPr lang="en-US" altLang="ko-KR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</a:t>
              </a:r>
              <a:r>
                <a:rPr lang="ko-KR" alt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수정</a:t>
              </a:r>
              <a:r>
                <a:rPr lang="en-US" altLang="ko-KR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</a:t>
              </a:r>
              <a:r>
                <a:rPr lang="ko-KR" alt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삭제할 수 있다</a:t>
              </a:r>
              <a:r>
                <a:rPr lang="en-US" altLang="ko-KR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1:1 </a:t>
              </a:r>
              <a:r>
                <a:rPr lang="ko-KR" altLang="en-US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문의 게시판의 문의 내용에 답변을 할 수 있다</a:t>
              </a:r>
              <a:r>
                <a:rPr lang="en-US" altLang="ko-KR" sz="1600" b="1" dirty="0" smtClean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071570" y="1611858"/>
              <a:ext cx="214314" cy="2143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41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72" y="419628"/>
            <a:ext cx="9144000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340768"/>
            <a:ext cx="4181701" cy="4879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-610" y="559510"/>
            <a:ext cx="4361821" cy="637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UI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및 기능소개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(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회원가입 완료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,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인증 메일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139" y="1772817"/>
            <a:ext cx="4061429" cy="1080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139" y="2805028"/>
            <a:ext cx="4097333" cy="1200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408" y="4797384"/>
            <a:ext cx="3384377" cy="142321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3" name="그룹 42"/>
          <p:cNvGrpSpPr/>
          <p:nvPr/>
        </p:nvGrpSpPr>
        <p:grpSpPr>
          <a:xfrm>
            <a:off x="4427984" y="4150241"/>
            <a:ext cx="4514636" cy="430887"/>
            <a:chOff x="5104018" y="5658472"/>
            <a:chExt cx="4514636" cy="430887"/>
          </a:xfrm>
        </p:grpSpPr>
        <p:sp>
          <p:nvSpPr>
            <p:cNvPr id="44" name="TextBox 43"/>
            <p:cNvSpPr txBox="1"/>
            <p:nvPr/>
          </p:nvSpPr>
          <p:spPr>
            <a:xfrm>
              <a:off x="5352743" y="5658472"/>
              <a:ext cx="426591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인증 메일은 </a:t>
              </a:r>
              <a:r>
                <a:rPr kumimoji="0" lang="en-US" altLang="ko-KR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Java Mail API</a:t>
              </a: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를 사용</a:t>
              </a:r>
              <a:r>
                <a:rPr kumimoji="0" lang="en-US" altLang="ko-KR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, </a:t>
              </a: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링크 뒷부분은 </a:t>
              </a:r>
              <a:r>
                <a:rPr kumimoji="0" lang="en-US" altLang="ko-KR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AES  </a:t>
              </a: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암호화 방식으로 </a:t>
              </a:r>
              <a:r>
                <a:rPr kumimoji="0" lang="en-US" altLang="ko-KR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/>
              </a:r>
              <a:br>
                <a:rPr kumimoji="0" lang="en-US" altLang="ko-KR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</a:b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가입 시 </a:t>
              </a:r>
              <a:r>
                <a:rPr kumimoji="0" lang="en-US" altLang="ko-KR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ID</a:t>
              </a: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와 이름을 암호화 했다</a:t>
              </a:r>
              <a:endPara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5104018" y="5705768"/>
              <a:ext cx="214314" cy="2143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4450053" y="1196752"/>
            <a:ext cx="4372285" cy="430887"/>
            <a:chOff x="5122616" y="5658472"/>
            <a:chExt cx="3684485" cy="430887"/>
          </a:xfrm>
        </p:grpSpPr>
        <p:sp>
          <p:nvSpPr>
            <p:cNvPr id="28" name="TextBox 27"/>
            <p:cNvSpPr txBox="1"/>
            <p:nvPr/>
          </p:nvSpPr>
          <p:spPr>
            <a:xfrm>
              <a:off x="5352743" y="5658472"/>
              <a:ext cx="345435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회원가입 클릭 시 메일 인증 요구 </a:t>
              </a:r>
              <a:r>
                <a:rPr kumimoji="0" lang="en-US" altLang="ko-KR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alert</a:t>
              </a: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창 출력 후 메인 화면으로 이동</a:t>
              </a:r>
              <a:endPara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인증 메일이 발송 되고 메일 내용에 포함된 링크로 접속해야 가입이 완료</a:t>
              </a:r>
              <a:endPara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122616" y="5705768"/>
              <a:ext cx="177119" cy="2143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34" name="직선 연결선 33"/>
          <p:cNvCxnSpPr>
            <a:endCxn id="7172" idx="0"/>
          </p:cNvCxnSpPr>
          <p:nvPr/>
        </p:nvCxnSpPr>
        <p:spPr>
          <a:xfrm>
            <a:off x="6024596" y="4509120"/>
            <a:ext cx="1" cy="288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2123729" y="1458362"/>
            <a:ext cx="2411412" cy="44189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4572000" y="1458362"/>
            <a:ext cx="216024" cy="3732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>
            <a:endCxn id="23" idx="1"/>
          </p:cNvCxnSpPr>
          <p:nvPr/>
        </p:nvCxnSpPr>
        <p:spPr>
          <a:xfrm>
            <a:off x="4535141" y="1458362"/>
            <a:ext cx="187998" cy="194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50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609" y="435653"/>
            <a:ext cx="9144000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-610" y="559510"/>
            <a:ext cx="3636505" cy="637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UI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및 기능소개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(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회원 정보 수정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5436096" y="1783089"/>
            <a:ext cx="3575277" cy="600164"/>
            <a:chOff x="5104018" y="5658472"/>
            <a:chExt cx="3575277" cy="600164"/>
          </a:xfrm>
        </p:grpSpPr>
        <p:sp>
          <p:nvSpPr>
            <p:cNvPr id="53" name="TextBox 52"/>
            <p:cNvSpPr txBox="1"/>
            <p:nvPr/>
          </p:nvSpPr>
          <p:spPr>
            <a:xfrm>
              <a:off x="5352743" y="5658472"/>
              <a:ext cx="3326552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수정완료 버튼 클릭 시 비밀번호는 필수 입력</a:t>
              </a:r>
              <a:endPara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조건을 만족하지 않으면 에러 메시지</a:t>
              </a:r>
              <a:r>
                <a:rPr kumimoji="0" lang="en-US" altLang="ko-KR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, </a:t>
              </a: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정상적으로 수정 시</a:t>
              </a:r>
              <a:endPara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Alert</a:t>
              </a: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창 출력 후 메인 화면으로 이동</a:t>
              </a:r>
              <a:endPara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5104018" y="5705768"/>
              <a:ext cx="214314" cy="2143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5411542" y="2420888"/>
            <a:ext cx="2603857" cy="261610"/>
            <a:chOff x="5104018" y="5658472"/>
            <a:chExt cx="2603857" cy="261610"/>
          </a:xfrm>
        </p:grpSpPr>
        <p:sp>
          <p:nvSpPr>
            <p:cNvPr id="48" name="TextBox 47"/>
            <p:cNvSpPr txBox="1"/>
            <p:nvPr/>
          </p:nvSpPr>
          <p:spPr>
            <a:xfrm>
              <a:off x="5352743" y="5658472"/>
              <a:ext cx="23551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비밀번호 변경</a:t>
              </a:r>
              <a:r>
                <a:rPr kumimoji="0" lang="en-US" altLang="ko-KR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, </a:t>
              </a: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회원탈퇴 페이지로 이동</a:t>
              </a:r>
              <a:endPara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5104018" y="5705768"/>
              <a:ext cx="214314" cy="2143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5" y="1275508"/>
            <a:ext cx="4480225" cy="4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연결선 6"/>
          <p:cNvCxnSpPr/>
          <p:nvPr/>
        </p:nvCxnSpPr>
        <p:spPr>
          <a:xfrm flipV="1">
            <a:off x="4139952" y="1975177"/>
            <a:ext cx="1296144" cy="107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endCxn id="49" idx="1"/>
          </p:cNvCxnSpPr>
          <p:nvPr/>
        </p:nvCxnSpPr>
        <p:spPr>
          <a:xfrm>
            <a:off x="890067" y="2536727"/>
            <a:ext cx="4521475" cy="38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5411976" y="2852936"/>
            <a:ext cx="3815727" cy="430887"/>
            <a:chOff x="5104018" y="5658472"/>
            <a:chExt cx="3815727" cy="430887"/>
          </a:xfrm>
        </p:grpSpPr>
        <p:sp>
          <p:nvSpPr>
            <p:cNvPr id="29" name="TextBox 28"/>
            <p:cNvSpPr txBox="1"/>
            <p:nvPr/>
          </p:nvSpPr>
          <p:spPr>
            <a:xfrm>
              <a:off x="5352743" y="5658472"/>
              <a:ext cx="35670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가입한 회원의 정보를 세션에 저장된 회원 이름 값을 조건으로</a:t>
              </a:r>
              <a:endPara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가져오고 모델 객체 저장 </a:t>
              </a:r>
              <a:r>
                <a:rPr kumimoji="0" lang="en-US" altLang="ko-KR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key</a:t>
              </a: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값을 이용해 화면에 보여준다</a:t>
              </a:r>
              <a:r>
                <a:rPr kumimoji="0" lang="en-US" altLang="ko-KR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.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104018" y="5705768"/>
              <a:ext cx="214314" cy="2143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426571" y="5543654"/>
            <a:ext cx="2751333" cy="261610"/>
            <a:chOff x="5104018" y="5658472"/>
            <a:chExt cx="2751333" cy="261610"/>
          </a:xfrm>
        </p:grpSpPr>
        <p:sp>
          <p:nvSpPr>
            <p:cNvPr id="44" name="TextBox 43"/>
            <p:cNvSpPr txBox="1"/>
            <p:nvPr/>
          </p:nvSpPr>
          <p:spPr>
            <a:xfrm>
              <a:off x="5352743" y="5658472"/>
              <a:ext cx="25026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수정취소 버튼 클릭 시 메인 화면으로 이동</a:t>
              </a:r>
              <a:endPara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5104018" y="5705768"/>
              <a:ext cx="214314" cy="2143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692696"/>
            <a:ext cx="2796173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연결선 7"/>
          <p:cNvCxnSpPr>
            <a:stCxn id="54" idx="0"/>
            <a:endCxn id="1026" idx="2"/>
          </p:cNvCxnSpPr>
          <p:nvPr/>
        </p:nvCxnSpPr>
        <p:spPr>
          <a:xfrm flipH="1" flipV="1">
            <a:off x="5538039" y="1426121"/>
            <a:ext cx="5214" cy="404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078" y="3356992"/>
            <a:ext cx="4410426" cy="172819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직선 연결선 17"/>
          <p:cNvCxnSpPr>
            <a:stCxn id="30" idx="2"/>
            <a:endCxn id="1027" idx="0"/>
          </p:cNvCxnSpPr>
          <p:nvPr/>
        </p:nvCxnSpPr>
        <p:spPr>
          <a:xfrm>
            <a:off x="5519133" y="3114546"/>
            <a:ext cx="1384158" cy="242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72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21906" y="475207"/>
            <a:ext cx="9144000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-609" y="559510"/>
            <a:ext cx="3456384" cy="637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UI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및 기능소개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(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비밀번호 변경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5364088" y="2492896"/>
            <a:ext cx="2637520" cy="430887"/>
            <a:chOff x="5104018" y="5658472"/>
            <a:chExt cx="2637520" cy="430887"/>
          </a:xfrm>
        </p:grpSpPr>
        <p:sp>
          <p:nvSpPr>
            <p:cNvPr id="53" name="TextBox 52"/>
            <p:cNvSpPr txBox="1"/>
            <p:nvPr/>
          </p:nvSpPr>
          <p:spPr>
            <a:xfrm>
              <a:off x="5352743" y="5658472"/>
              <a:ext cx="23887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입력한 값을 암호화</a:t>
              </a:r>
              <a:r>
                <a:rPr kumimoji="0" lang="en-US" altLang="ko-KR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(</a:t>
              </a: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SHA256, </a:t>
              </a:r>
              <a:r>
                <a:rPr kumimoji="0" lang="en-US" altLang="ko-KR" sz="11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Bcrypt</a:t>
              </a:r>
              <a:r>
                <a:rPr kumimoji="0" lang="en-US" altLang="ko-KR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)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기존의 암호화된 비밀번호와 비교</a:t>
              </a:r>
              <a:endPara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5104018" y="5705768"/>
              <a:ext cx="214314" cy="2143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5364088" y="5399638"/>
            <a:ext cx="2751333" cy="261610"/>
            <a:chOff x="5104018" y="5658472"/>
            <a:chExt cx="2751333" cy="261610"/>
          </a:xfrm>
        </p:grpSpPr>
        <p:sp>
          <p:nvSpPr>
            <p:cNvPr id="43" name="TextBox 42"/>
            <p:cNvSpPr txBox="1"/>
            <p:nvPr/>
          </p:nvSpPr>
          <p:spPr>
            <a:xfrm>
              <a:off x="5352743" y="5658472"/>
              <a:ext cx="25026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변경취소 버튼 클릭 시 메인 화면으로 이동</a:t>
              </a:r>
              <a:endPara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5104018" y="5705768"/>
              <a:ext cx="214314" cy="2143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68760"/>
            <a:ext cx="4464496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5364088" y="2060848"/>
            <a:ext cx="3232234" cy="430887"/>
            <a:chOff x="5104018" y="5658472"/>
            <a:chExt cx="3232234" cy="430887"/>
          </a:xfrm>
        </p:grpSpPr>
        <p:sp>
          <p:nvSpPr>
            <p:cNvPr id="21" name="TextBox 20"/>
            <p:cNvSpPr txBox="1"/>
            <p:nvPr/>
          </p:nvSpPr>
          <p:spPr>
            <a:xfrm>
              <a:off x="5352743" y="5658472"/>
              <a:ext cx="29835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변경완료 클릭 시 각 항목 유효성 검사</a:t>
              </a:r>
              <a:r>
                <a:rPr kumimoji="0" lang="en-US" altLang="ko-KR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, </a:t>
              </a: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에러 메시지</a:t>
              </a:r>
              <a:endPara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Alert</a:t>
              </a: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창 출력</a:t>
              </a:r>
              <a:r>
                <a:rPr kumimoji="0" lang="en-US" altLang="ko-KR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, </a:t>
              </a: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메인 화면으로 이동</a:t>
              </a:r>
              <a:endPara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104018" y="5705768"/>
              <a:ext cx="214314" cy="2143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80"/>
          <a:stretch/>
        </p:blipFill>
        <p:spPr bwMode="auto">
          <a:xfrm>
            <a:off x="3995936" y="908720"/>
            <a:ext cx="3744416" cy="87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직선 연결선 9"/>
          <p:cNvCxnSpPr>
            <a:endCxn id="2051" idx="2"/>
          </p:cNvCxnSpPr>
          <p:nvPr/>
        </p:nvCxnSpPr>
        <p:spPr>
          <a:xfrm flipV="1">
            <a:off x="5471245" y="1784270"/>
            <a:ext cx="396899" cy="323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796846"/>
            <a:ext cx="2370323" cy="767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직선 연결선 14"/>
          <p:cNvCxnSpPr>
            <a:endCxn id="22" idx="1"/>
          </p:cNvCxnSpPr>
          <p:nvPr/>
        </p:nvCxnSpPr>
        <p:spPr>
          <a:xfrm>
            <a:off x="4710075" y="2215301"/>
            <a:ext cx="6540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5364088" y="4823574"/>
            <a:ext cx="3613749" cy="261610"/>
            <a:chOff x="5104018" y="5658472"/>
            <a:chExt cx="3613749" cy="261610"/>
          </a:xfrm>
        </p:grpSpPr>
        <p:sp>
          <p:nvSpPr>
            <p:cNvPr id="37" name="TextBox 36"/>
            <p:cNvSpPr txBox="1"/>
            <p:nvPr/>
          </p:nvSpPr>
          <p:spPr>
            <a:xfrm>
              <a:off x="5352743" y="5658472"/>
              <a:ext cx="33650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입력한 값 암호화</a:t>
              </a:r>
              <a:r>
                <a:rPr kumimoji="0" lang="en-US" altLang="ko-KR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(SHA256, </a:t>
              </a:r>
              <a:r>
                <a:rPr kumimoji="0" lang="en-US" altLang="ko-KR" sz="11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Bcrypt</a:t>
              </a:r>
              <a:r>
                <a:rPr kumimoji="0" lang="en-US" altLang="ko-KR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)</a:t>
              </a: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 후 </a:t>
              </a:r>
              <a:r>
                <a:rPr kumimoji="0" lang="en-US" altLang="ko-KR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DB</a:t>
              </a: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에 </a:t>
              </a:r>
              <a:r>
                <a:rPr kumimoji="0" lang="en-US" altLang="ko-KR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UPDATE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104018" y="5705768"/>
              <a:ext cx="214314" cy="2143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6" name="직선 연결선 25"/>
          <p:cNvCxnSpPr>
            <a:endCxn id="38" idx="1"/>
          </p:cNvCxnSpPr>
          <p:nvPr/>
        </p:nvCxnSpPr>
        <p:spPr>
          <a:xfrm>
            <a:off x="4550094" y="4293096"/>
            <a:ext cx="813994" cy="684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571" y="3061038"/>
            <a:ext cx="3941909" cy="159209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8" name="직선 연결선 47"/>
          <p:cNvCxnSpPr>
            <a:endCxn id="54" idx="2"/>
          </p:cNvCxnSpPr>
          <p:nvPr/>
        </p:nvCxnSpPr>
        <p:spPr>
          <a:xfrm flipV="1">
            <a:off x="4550094" y="2754506"/>
            <a:ext cx="921151" cy="8185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>
            <a:stCxn id="54" idx="2"/>
            <a:endCxn id="2054" idx="0"/>
          </p:cNvCxnSpPr>
          <p:nvPr/>
        </p:nvCxnSpPr>
        <p:spPr>
          <a:xfrm>
            <a:off x="5471245" y="2754506"/>
            <a:ext cx="1450281" cy="306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45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9869" y="457357"/>
            <a:ext cx="9163738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-609" y="559510"/>
            <a:ext cx="3456384" cy="637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UI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및 기능소개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(ID/PW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찾기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5364088" y="1340768"/>
            <a:ext cx="2437145" cy="430887"/>
            <a:chOff x="5104018" y="5658472"/>
            <a:chExt cx="2437145" cy="430887"/>
          </a:xfrm>
        </p:grpSpPr>
        <p:sp>
          <p:nvSpPr>
            <p:cNvPr id="53" name="TextBox 52"/>
            <p:cNvSpPr txBox="1"/>
            <p:nvPr/>
          </p:nvSpPr>
          <p:spPr>
            <a:xfrm>
              <a:off x="5352743" y="5658472"/>
              <a:ext cx="218842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아이디 찾기 클릭 시 유효성 검사</a:t>
              </a:r>
              <a:endPara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조건에 만족하지 않으면 에러 메시지</a:t>
              </a:r>
              <a:endPara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5104018" y="5705768"/>
              <a:ext cx="214314" cy="2143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5277051" y="5229200"/>
            <a:ext cx="2594239" cy="430887"/>
            <a:chOff x="5104018" y="5658472"/>
            <a:chExt cx="2594239" cy="430887"/>
          </a:xfrm>
        </p:grpSpPr>
        <p:sp>
          <p:nvSpPr>
            <p:cNvPr id="48" name="TextBox 47"/>
            <p:cNvSpPr txBox="1"/>
            <p:nvPr/>
          </p:nvSpPr>
          <p:spPr>
            <a:xfrm>
              <a:off x="5352743" y="5658472"/>
              <a:ext cx="234551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비밀번호 찾기 클릭 시 조건에 충족하면</a:t>
              </a:r>
              <a:endPara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새 비밀번호 설정 페이지로 이동</a:t>
              </a:r>
              <a:endPara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5104018" y="5705768"/>
              <a:ext cx="214314" cy="2143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4" y="1230262"/>
            <a:ext cx="4836337" cy="4956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직선 연결선 10"/>
          <p:cNvCxnSpPr/>
          <p:nvPr/>
        </p:nvCxnSpPr>
        <p:spPr>
          <a:xfrm flipV="1">
            <a:off x="4211960" y="1495221"/>
            <a:ext cx="1152128" cy="493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5364088" y="1772816"/>
            <a:ext cx="3355666" cy="600164"/>
            <a:chOff x="5104018" y="5658472"/>
            <a:chExt cx="3355666" cy="600164"/>
          </a:xfrm>
        </p:grpSpPr>
        <p:sp>
          <p:nvSpPr>
            <p:cNvPr id="31" name="TextBox 30"/>
            <p:cNvSpPr txBox="1"/>
            <p:nvPr/>
          </p:nvSpPr>
          <p:spPr>
            <a:xfrm>
              <a:off x="5352743" y="5658472"/>
              <a:ext cx="3106941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아이디 찾기 클릭 시</a:t>
              </a:r>
              <a:endPara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입력 조건과 일치하는 정보가 있으면 모델객체의</a:t>
              </a:r>
              <a:endPara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 </a:t>
              </a:r>
              <a:r>
                <a:rPr kumimoji="0" lang="en-US" altLang="ko-KR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key</a:t>
              </a: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값을 이용해 </a:t>
              </a:r>
              <a:r>
                <a:rPr kumimoji="0" lang="ko-KR" altLang="en-US" sz="11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모달에</a:t>
              </a: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 아이디랑 </a:t>
              </a:r>
              <a:r>
                <a:rPr kumimoji="0" lang="ko-KR" altLang="en-US" sz="11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가입일을</a:t>
              </a: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 보여준다</a:t>
              </a:r>
              <a:endPara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104018" y="5705768"/>
              <a:ext cx="214314" cy="2143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114" y="2348880"/>
            <a:ext cx="2718246" cy="981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직선 연결선 17"/>
          <p:cNvCxnSpPr>
            <a:stCxn id="32" idx="2"/>
            <a:endCxn id="3076" idx="0"/>
          </p:cNvCxnSpPr>
          <p:nvPr/>
        </p:nvCxnSpPr>
        <p:spPr>
          <a:xfrm flipH="1">
            <a:off x="5399237" y="2034426"/>
            <a:ext cx="72008" cy="314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/>
          <p:cNvGrpSpPr/>
          <p:nvPr/>
        </p:nvGrpSpPr>
        <p:grpSpPr>
          <a:xfrm>
            <a:off x="5292080" y="4222249"/>
            <a:ext cx="2437145" cy="430887"/>
            <a:chOff x="5104018" y="5658472"/>
            <a:chExt cx="2437145" cy="430887"/>
          </a:xfrm>
        </p:grpSpPr>
        <p:sp>
          <p:nvSpPr>
            <p:cNvPr id="43" name="TextBox 42"/>
            <p:cNvSpPr txBox="1"/>
            <p:nvPr/>
          </p:nvSpPr>
          <p:spPr>
            <a:xfrm>
              <a:off x="5352743" y="5658472"/>
              <a:ext cx="218842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비밀번호 찾기 클릭 시 유효성 검사</a:t>
              </a:r>
              <a:endPara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조건에 만족하지 않으면 에러 </a:t>
              </a: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메시지</a:t>
              </a:r>
              <a:endPara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5104018" y="5705768"/>
              <a:ext cx="214314" cy="2143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399" y="4627586"/>
            <a:ext cx="3104009" cy="601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0" name="그룹 49"/>
          <p:cNvGrpSpPr/>
          <p:nvPr/>
        </p:nvGrpSpPr>
        <p:grpSpPr>
          <a:xfrm>
            <a:off x="5292080" y="5687670"/>
            <a:ext cx="2469205" cy="261610"/>
            <a:chOff x="5104018" y="5658472"/>
            <a:chExt cx="2469205" cy="261610"/>
          </a:xfrm>
        </p:grpSpPr>
        <p:sp>
          <p:nvSpPr>
            <p:cNvPr id="51" name="TextBox 50"/>
            <p:cNvSpPr txBox="1"/>
            <p:nvPr/>
          </p:nvSpPr>
          <p:spPr>
            <a:xfrm>
              <a:off x="5352743" y="5658472"/>
              <a:ext cx="22204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취소버튼 클릭 시 메인 화면으로 이동</a:t>
              </a:r>
              <a:endPara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5104018" y="5705768"/>
              <a:ext cx="214314" cy="2143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492896"/>
            <a:ext cx="2880320" cy="13336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/>
          <p:cNvCxnSpPr>
            <a:endCxn id="3074" idx="0"/>
          </p:cNvCxnSpPr>
          <p:nvPr/>
        </p:nvCxnSpPr>
        <p:spPr>
          <a:xfrm>
            <a:off x="6300192" y="2263661"/>
            <a:ext cx="1296144" cy="2292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710" y="3861048"/>
            <a:ext cx="3932609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연결선 8"/>
          <p:cNvCxnSpPr>
            <a:stCxn id="44" idx="2"/>
          </p:cNvCxnSpPr>
          <p:nvPr/>
        </p:nvCxnSpPr>
        <p:spPr>
          <a:xfrm>
            <a:off x="5399237" y="4483859"/>
            <a:ext cx="540915" cy="313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stCxn id="3076" idx="2"/>
          </p:cNvCxnSpPr>
          <p:nvPr/>
        </p:nvCxnSpPr>
        <p:spPr>
          <a:xfrm flipH="1">
            <a:off x="5242161" y="3330343"/>
            <a:ext cx="157076" cy="530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4040114" y="3330343"/>
            <a:ext cx="24040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97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464203"/>
            <a:ext cx="9144000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-610" y="559510"/>
            <a:ext cx="4284577" cy="637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UI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및 기능소개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(PW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찾기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새 비밀번호 설정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5756222" y="2710081"/>
            <a:ext cx="2344170" cy="430887"/>
            <a:chOff x="5104018" y="5658472"/>
            <a:chExt cx="2344170" cy="430887"/>
          </a:xfrm>
        </p:grpSpPr>
        <p:sp>
          <p:nvSpPr>
            <p:cNvPr id="53" name="TextBox 52"/>
            <p:cNvSpPr txBox="1"/>
            <p:nvPr/>
          </p:nvSpPr>
          <p:spPr>
            <a:xfrm>
              <a:off x="5352743" y="5658472"/>
              <a:ext cx="209544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변경완료 버튼 클릭 시 유효성 검사</a:t>
              </a:r>
              <a:endPara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에러 메시지</a:t>
              </a:r>
              <a:r>
                <a:rPr kumimoji="0" lang="en-US" altLang="ko-KR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, alert</a:t>
              </a: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창</a:t>
              </a:r>
              <a:endPara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5104018" y="5705768"/>
              <a:ext cx="214314" cy="2143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52" y="1657374"/>
            <a:ext cx="4512588" cy="3445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388" y="1511132"/>
            <a:ext cx="3100648" cy="1093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/>
          <p:cNvCxnSpPr>
            <a:stCxn id="4099" idx="3"/>
            <a:endCxn id="54" idx="1"/>
          </p:cNvCxnSpPr>
          <p:nvPr/>
        </p:nvCxnSpPr>
        <p:spPr>
          <a:xfrm>
            <a:off x="4896036" y="2058100"/>
            <a:ext cx="860186" cy="8064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endCxn id="54" idx="1"/>
          </p:cNvCxnSpPr>
          <p:nvPr/>
        </p:nvCxnSpPr>
        <p:spPr>
          <a:xfrm flipV="1">
            <a:off x="4427984" y="2864534"/>
            <a:ext cx="1328238" cy="107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5545428" y="4077072"/>
            <a:ext cx="2658359" cy="261610"/>
            <a:chOff x="5104018" y="5658472"/>
            <a:chExt cx="2658359" cy="261610"/>
          </a:xfrm>
        </p:grpSpPr>
        <p:sp>
          <p:nvSpPr>
            <p:cNvPr id="20" name="TextBox 19"/>
            <p:cNvSpPr txBox="1"/>
            <p:nvPr/>
          </p:nvSpPr>
          <p:spPr>
            <a:xfrm>
              <a:off x="5352743" y="5658472"/>
              <a:ext cx="24096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새 비밀번호 암호화</a:t>
              </a:r>
              <a:r>
                <a:rPr kumimoji="0" lang="en-US" altLang="ko-KR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(SHA256, </a:t>
              </a:r>
              <a:r>
                <a:rPr kumimoji="0" lang="en-US" altLang="ko-KR" sz="11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BCrypt</a:t>
              </a:r>
              <a:r>
                <a:rPr kumimoji="0" lang="en-US" altLang="ko-KR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)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104018" y="5705768"/>
              <a:ext cx="214314" cy="2143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4700248"/>
            <a:ext cx="4317096" cy="153706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직선 연결선 12"/>
          <p:cNvCxnSpPr>
            <a:stCxn id="21" idx="2"/>
            <a:endCxn id="7" idx="0"/>
          </p:cNvCxnSpPr>
          <p:nvPr/>
        </p:nvCxnSpPr>
        <p:spPr>
          <a:xfrm>
            <a:off x="5652585" y="4338682"/>
            <a:ext cx="1149971" cy="361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177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6969" y="457357"/>
            <a:ext cx="9160969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-609" y="559510"/>
            <a:ext cx="3456384" cy="637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UI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및 기능소개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(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회원 탈퇴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6084168" y="3501008"/>
            <a:ext cx="3065522" cy="430887"/>
            <a:chOff x="5104018" y="5658472"/>
            <a:chExt cx="3065522" cy="430887"/>
          </a:xfrm>
        </p:grpSpPr>
        <p:sp>
          <p:nvSpPr>
            <p:cNvPr id="43" name="TextBox 42"/>
            <p:cNvSpPr txBox="1"/>
            <p:nvPr/>
          </p:nvSpPr>
          <p:spPr>
            <a:xfrm>
              <a:off x="5352743" y="5658472"/>
              <a:ext cx="281679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탈퇴 버튼 클릭 시 왼쪽의 이미지처럼 최종 확인</a:t>
              </a:r>
              <a:endPara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모달</a:t>
              </a: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 출력</a:t>
              </a:r>
              <a:endPara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5104018" y="5705768"/>
              <a:ext cx="214314" cy="2143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08" y="1556792"/>
            <a:ext cx="8251184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연결선 6"/>
          <p:cNvCxnSpPr>
            <a:stCxn id="44" idx="0"/>
          </p:cNvCxnSpPr>
          <p:nvPr/>
        </p:nvCxnSpPr>
        <p:spPr>
          <a:xfrm flipV="1">
            <a:off x="6191325" y="2996952"/>
            <a:ext cx="1495967" cy="551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4509937" y="3655461"/>
            <a:ext cx="1574231" cy="3012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63" y="4725146"/>
            <a:ext cx="3950322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6084168" y="3959478"/>
            <a:ext cx="2562179" cy="430887"/>
            <a:chOff x="5104018" y="5658472"/>
            <a:chExt cx="2562179" cy="430887"/>
          </a:xfrm>
        </p:grpSpPr>
        <p:sp>
          <p:nvSpPr>
            <p:cNvPr id="27" name="TextBox 26"/>
            <p:cNvSpPr txBox="1"/>
            <p:nvPr/>
          </p:nvSpPr>
          <p:spPr>
            <a:xfrm>
              <a:off x="5352743" y="5658472"/>
              <a:ext cx="231345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모달의</a:t>
              </a: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  탈퇴버튼 클릭 시 </a:t>
              </a:r>
              <a:r>
                <a:rPr kumimoji="0" lang="en-US" altLang="ko-KR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alert</a:t>
              </a: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창</a:t>
              </a:r>
              <a:endPara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로그인이</a:t>
              </a: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 풀리면서 메인 화면으로 이동</a:t>
              </a:r>
              <a:endPara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104018" y="5705768"/>
              <a:ext cx="214314" cy="2143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6" name="직선 연결선 15"/>
          <p:cNvCxnSpPr>
            <a:stCxn id="28" idx="1"/>
            <a:endCxn id="5124" idx="3"/>
          </p:cNvCxnSpPr>
          <p:nvPr/>
        </p:nvCxnSpPr>
        <p:spPr>
          <a:xfrm flipH="1">
            <a:off x="4427985" y="4113931"/>
            <a:ext cx="1656183" cy="1292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/>
          <p:cNvGrpSpPr/>
          <p:nvPr/>
        </p:nvGrpSpPr>
        <p:grpSpPr>
          <a:xfrm>
            <a:off x="6084168" y="4509120"/>
            <a:ext cx="2876367" cy="430887"/>
            <a:chOff x="5104018" y="5658472"/>
            <a:chExt cx="2876367" cy="430887"/>
          </a:xfrm>
        </p:grpSpPr>
        <p:sp>
          <p:nvSpPr>
            <p:cNvPr id="50" name="TextBox 49"/>
            <p:cNvSpPr txBox="1"/>
            <p:nvPr/>
          </p:nvSpPr>
          <p:spPr>
            <a:xfrm>
              <a:off x="5352743" y="5658472"/>
              <a:ext cx="262764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HashMap</a:t>
              </a: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을 이용해 </a:t>
              </a:r>
              <a:endPara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b="1" dirty="0" err="1" smtClean="0">
                  <a:solidFill>
                    <a:srgbClr val="1F497D">
                      <a:lumMod val="50000"/>
                    </a:srgbClr>
                  </a:solidFill>
                  <a:latin typeface="나눔바른고딕" pitchFamily="50" charset="-127"/>
                  <a:ea typeface="나눔바른고딕" pitchFamily="50" charset="-127"/>
                </a:rPr>
                <a:t>마일리지가</a:t>
              </a:r>
              <a:r>
                <a:rPr lang="ko-KR" altLang="en-US" sz="1100" b="1" dirty="0" smtClean="0">
                  <a:solidFill>
                    <a:srgbClr val="1F497D">
                      <a:lumMod val="50000"/>
                    </a:srgbClr>
                  </a:solidFill>
                  <a:latin typeface="나눔바른고딕" pitchFamily="50" charset="-127"/>
                  <a:ea typeface="나눔바른고딕" pitchFamily="50" charset="-127"/>
                </a:rPr>
                <a:t> 있을 경우 탈퇴 불가능 기능 구현</a:t>
              </a:r>
              <a:endPara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104018" y="5705768"/>
              <a:ext cx="214314" cy="2143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39" name="직선 연결선 38"/>
          <p:cNvCxnSpPr/>
          <p:nvPr/>
        </p:nvCxnSpPr>
        <p:spPr>
          <a:xfrm>
            <a:off x="6191325" y="4770730"/>
            <a:ext cx="809406" cy="458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608" y="5010318"/>
            <a:ext cx="4321931" cy="1156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05" y="3284984"/>
            <a:ext cx="4006332" cy="137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015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404664"/>
            <a:ext cx="9144000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-609" y="559510"/>
            <a:ext cx="3456384" cy="637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UI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및 기능소개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(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로그인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96752"/>
            <a:ext cx="4114800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2" name="그룹 31"/>
          <p:cNvGrpSpPr/>
          <p:nvPr/>
        </p:nvGrpSpPr>
        <p:grpSpPr>
          <a:xfrm>
            <a:off x="4932040" y="1413937"/>
            <a:ext cx="2942091" cy="261610"/>
            <a:chOff x="5104018" y="5658472"/>
            <a:chExt cx="2942091" cy="261610"/>
          </a:xfrm>
        </p:grpSpPr>
        <p:sp>
          <p:nvSpPr>
            <p:cNvPr id="33" name="TextBox 32"/>
            <p:cNvSpPr txBox="1"/>
            <p:nvPr/>
          </p:nvSpPr>
          <p:spPr>
            <a:xfrm>
              <a:off x="5352743" y="5658472"/>
              <a:ext cx="26933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로그인 창 부트스트랩</a:t>
              </a:r>
              <a:r>
                <a:rPr kumimoji="0" lang="en-US" altLang="ko-KR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(dropdown)</a:t>
              </a: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으로 구현</a:t>
              </a:r>
              <a:endPara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104018" y="5705768"/>
              <a:ext cx="214314" cy="2143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4932040" y="3212976"/>
            <a:ext cx="4117092" cy="430887"/>
            <a:chOff x="5104018" y="5658472"/>
            <a:chExt cx="4117092" cy="430887"/>
          </a:xfrm>
        </p:grpSpPr>
        <p:sp>
          <p:nvSpPr>
            <p:cNvPr id="36" name="TextBox 35"/>
            <p:cNvSpPr txBox="1"/>
            <p:nvPr/>
          </p:nvSpPr>
          <p:spPr>
            <a:xfrm>
              <a:off x="5352743" y="5658472"/>
              <a:ext cx="386836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로그인 시 비밀번호는 </a:t>
              </a:r>
              <a:r>
                <a:rPr kumimoji="0" lang="ko-KR" altLang="en-US" sz="11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복호화하지</a:t>
              </a: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 않고 입력 값을 암호화</a:t>
              </a:r>
              <a:r>
                <a:rPr kumimoji="0" lang="en-US" altLang="ko-KR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(SHA256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BCrypt</a:t>
              </a:r>
              <a:r>
                <a:rPr kumimoji="0" lang="en-US" altLang="ko-KR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), DB</a:t>
              </a: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의 값과 비교</a:t>
              </a:r>
              <a:r>
                <a:rPr kumimoji="0" lang="en-US" altLang="ko-KR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, </a:t>
              </a: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불일치 시 에러 메시지</a:t>
              </a:r>
              <a:endPara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104018" y="5705768"/>
              <a:ext cx="214314" cy="2143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932040" y="1773977"/>
            <a:ext cx="4251744" cy="430887"/>
            <a:chOff x="5104018" y="5587625"/>
            <a:chExt cx="4251744" cy="430887"/>
          </a:xfrm>
        </p:grpSpPr>
        <p:sp>
          <p:nvSpPr>
            <p:cNvPr id="40" name="TextBox 39"/>
            <p:cNvSpPr txBox="1"/>
            <p:nvPr/>
          </p:nvSpPr>
          <p:spPr>
            <a:xfrm>
              <a:off x="5352743" y="5587625"/>
              <a:ext cx="400301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로그인 버튼 클릭 시 </a:t>
              </a:r>
              <a:r>
                <a:rPr kumimoji="0" lang="en-US" altLang="ko-KR" sz="11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HttpSession</a:t>
              </a:r>
              <a:r>
                <a:rPr kumimoji="0" lang="en-US" altLang="ko-KR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  </a:t>
              </a: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객체를 이용해 사용자의 정보 저장</a:t>
              </a:r>
              <a:endPara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예외처리</a:t>
              </a:r>
              <a:r>
                <a:rPr kumimoji="0" lang="en-US" altLang="ko-KR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, </a:t>
              </a: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에러 메시지 출력</a:t>
              </a:r>
              <a:endPara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5104018" y="5705768"/>
              <a:ext cx="214314" cy="2143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026" y="2348880"/>
            <a:ext cx="4088470" cy="761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연결선 8"/>
          <p:cNvCxnSpPr>
            <a:stCxn id="41" idx="2"/>
            <a:endCxn id="6148" idx="0"/>
          </p:cNvCxnSpPr>
          <p:nvPr/>
        </p:nvCxnSpPr>
        <p:spPr>
          <a:xfrm>
            <a:off x="5039197" y="2106434"/>
            <a:ext cx="1953064" cy="242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560" y="3122915"/>
            <a:ext cx="2381420" cy="708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" name="직선 연결선 16"/>
          <p:cNvCxnSpPr>
            <a:stCxn id="6150" idx="3"/>
          </p:cNvCxnSpPr>
          <p:nvPr/>
        </p:nvCxnSpPr>
        <p:spPr>
          <a:xfrm flipV="1">
            <a:off x="4391980" y="3439438"/>
            <a:ext cx="540060" cy="37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/>
          <p:cNvGrpSpPr/>
          <p:nvPr/>
        </p:nvGrpSpPr>
        <p:grpSpPr>
          <a:xfrm>
            <a:off x="4932040" y="5733256"/>
            <a:ext cx="1904948" cy="261610"/>
            <a:chOff x="5104018" y="5658472"/>
            <a:chExt cx="1904948" cy="261610"/>
          </a:xfrm>
        </p:grpSpPr>
        <p:sp>
          <p:nvSpPr>
            <p:cNvPr id="53" name="TextBox 52"/>
            <p:cNvSpPr txBox="1"/>
            <p:nvPr/>
          </p:nvSpPr>
          <p:spPr>
            <a:xfrm>
              <a:off x="5352743" y="5658472"/>
              <a:ext cx="16562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각각의 해당 페이지로 이동</a:t>
              </a:r>
              <a:endParaRPr kumimoji="0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5104018" y="5705768"/>
              <a:ext cx="214314" cy="2143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2" name="직선 연결선 21"/>
          <p:cNvCxnSpPr>
            <a:endCxn id="54" idx="1"/>
          </p:cNvCxnSpPr>
          <p:nvPr/>
        </p:nvCxnSpPr>
        <p:spPr>
          <a:xfrm>
            <a:off x="3707904" y="5376556"/>
            <a:ext cx="1224136" cy="511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799477"/>
            <a:ext cx="4514809" cy="186177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120" name="직선 연결선 5119"/>
          <p:cNvCxnSpPr>
            <a:stCxn id="37" idx="2"/>
            <a:endCxn id="6154" idx="0"/>
          </p:cNvCxnSpPr>
          <p:nvPr/>
        </p:nvCxnSpPr>
        <p:spPr>
          <a:xfrm>
            <a:off x="5039197" y="3474586"/>
            <a:ext cx="1718200" cy="324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33" y="5119857"/>
            <a:ext cx="1959293" cy="513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직선 연결선 19"/>
          <p:cNvCxnSpPr/>
          <p:nvPr/>
        </p:nvCxnSpPr>
        <p:spPr>
          <a:xfrm>
            <a:off x="2164904" y="5445224"/>
            <a:ext cx="2767136" cy="442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33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457357"/>
            <a:ext cx="9144000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-609" y="559510"/>
            <a:ext cx="3456384" cy="637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UI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및 기능소개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(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로그인 완료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4932040" y="1628800"/>
            <a:ext cx="3993404" cy="307777"/>
            <a:chOff x="5104018" y="5658472"/>
            <a:chExt cx="3993404" cy="307777"/>
          </a:xfrm>
        </p:grpSpPr>
        <p:sp>
          <p:nvSpPr>
            <p:cNvPr id="33" name="TextBox 32"/>
            <p:cNvSpPr txBox="1"/>
            <p:nvPr/>
          </p:nvSpPr>
          <p:spPr>
            <a:xfrm>
              <a:off x="5352743" y="5658472"/>
              <a:ext cx="3744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로그인 완료 창 부트스트랩</a:t>
              </a:r>
              <a:r>
                <a:rPr kumimoji="0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(dropdown)</a:t>
              </a: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으로 구현</a:t>
              </a:r>
              <a:endPara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104018" y="5705768"/>
              <a:ext cx="214314" cy="2143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932040" y="2185119"/>
            <a:ext cx="3584895" cy="307777"/>
            <a:chOff x="5104018" y="5684894"/>
            <a:chExt cx="3584895" cy="307777"/>
          </a:xfrm>
        </p:grpSpPr>
        <p:sp>
          <p:nvSpPr>
            <p:cNvPr id="40" name="TextBox 39"/>
            <p:cNvSpPr txBox="1"/>
            <p:nvPr/>
          </p:nvSpPr>
          <p:spPr>
            <a:xfrm>
              <a:off x="5352743" y="5684894"/>
              <a:ext cx="33361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세션에서 아이디</a:t>
              </a:r>
              <a:r>
                <a:rPr kumimoji="0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, </a:t>
              </a:r>
              <a:r>
                <a:rPr kumimoji="0" lang="ko-KR" altLang="en-US" sz="14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마일리지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 </a:t>
              </a: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정보를 가져온다</a:t>
              </a:r>
              <a:r>
                <a:rPr kumimoji="0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.</a:t>
              </a: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5104018" y="5705768"/>
              <a:ext cx="214314" cy="2143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75546"/>
            <a:ext cx="4057650" cy="2833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9" name="그룹 38"/>
          <p:cNvGrpSpPr/>
          <p:nvPr/>
        </p:nvGrpSpPr>
        <p:grpSpPr>
          <a:xfrm>
            <a:off x="4932040" y="2761183"/>
            <a:ext cx="2650344" cy="307777"/>
            <a:chOff x="5104018" y="5684894"/>
            <a:chExt cx="2650344" cy="307777"/>
          </a:xfrm>
        </p:grpSpPr>
        <p:sp>
          <p:nvSpPr>
            <p:cNvPr id="42" name="TextBox 41"/>
            <p:cNvSpPr txBox="1"/>
            <p:nvPr/>
          </p:nvSpPr>
          <p:spPr>
            <a:xfrm>
              <a:off x="5352743" y="5684894"/>
              <a:ext cx="24016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마이페이지로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 </a:t>
              </a: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이동이 가능하다</a:t>
              </a:r>
              <a:r>
                <a:rPr kumimoji="0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.</a:t>
              </a: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5104018" y="5705768"/>
              <a:ext cx="214314" cy="2143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 flipV="1">
            <a:off x="3929101" y="2889215"/>
            <a:ext cx="1008112" cy="683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endCxn id="41" idx="1"/>
          </p:cNvCxnSpPr>
          <p:nvPr/>
        </p:nvCxnSpPr>
        <p:spPr>
          <a:xfrm flipV="1">
            <a:off x="1727583" y="2313150"/>
            <a:ext cx="3204457" cy="4480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endCxn id="41" idx="1"/>
          </p:cNvCxnSpPr>
          <p:nvPr/>
        </p:nvCxnSpPr>
        <p:spPr>
          <a:xfrm flipV="1">
            <a:off x="2915816" y="2313150"/>
            <a:ext cx="2016224" cy="683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157" y="4169195"/>
            <a:ext cx="4223270" cy="93992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직선 연결선 17"/>
          <p:cNvCxnSpPr>
            <a:stCxn id="55" idx="2"/>
            <a:endCxn id="7171" idx="0"/>
          </p:cNvCxnSpPr>
          <p:nvPr/>
        </p:nvCxnSpPr>
        <p:spPr>
          <a:xfrm>
            <a:off x="5039197" y="3546594"/>
            <a:ext cx="1505595" cy="622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/>
          <p:cNvGrpSpPr/>
          <p:nvPr/>
        </p:nvGrpSpPr>
        <p:grpSpPr>
          <a:xfrm>
            <a:off x="4932040" y="3311406"/>
            <a:ext cx="2677595" cy="523220"/>
            <a:chOff x="5104018" y="5684894"/>
            <a:chExt cx="2677595" cy="523220"/>
          </a:xfrm>
        </p:grpSpPr>
        <p:sp>
          <p:nvSpPr>
            <p:cNvPr id="51" name="TextBox 50"/>
            <p:cNvSpPr txBox="1"/>
            <p:nvPr/>
          </p:nvSpPr>
          <p:spPr>
            <a:xfrm>
              <a:off x="5352743" y="5684894"/>
              <a:ext cx="24288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로그아웃 클릭 시 세션을 지우고</a:t>
              </a:r>
              <a:endPara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 메인 화면으로 이동한다</a:t>
              </a:r>
              <a:r>
                <a:rPr kumimoji="0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.</a:t>
              </a: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5104018" y="5705768"/>
              <a:ext cx="214314" cy="2143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684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97133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669429"/>
            <a:ext cx="914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518267"/>
            <a:ext cx="9144000" cy="58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18267"/>
            <a:ext cx="2699792" cy="6196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후기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632212" y="1348322"/>
            <a:ext cx="1211596" cy="595057"/>
            <a:chOff x="1071538" y="1714488"/>
            <a:chExt cx="1571636" cy="1571636"/>
          </a:xfrm>
        </p:grpSpPr>
        <p:sp>
          <p:nvSpPr>
            <p:cNvPr id="9" name="직사각형 8"/>
            <p:cNvSpPr/>
            <p:nvPr/>
          </p:nvSpPr>
          <p:spPr>
            <a:xfrm>
              <a:off x="1071538" y="1714488"/>
              <a:ext cx="1571636" cy="15716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384159" y="1851957"/>
              <a:ext cx="950682" cy="12193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2400" b="1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유성</a:t>
              </a:r>
              <a:endParaRPr lang="ko-KR" altLang="en-US" sz="24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024700" y="1348322"/>
            <a:ext cx="1211596" cy="595057"/>
            <a:chOff x="3714744" y="1714488"/>
            <a:chExt cx="1571636" cy="1571636"/>
          </a:xfrm>
        </p:grpSpPr>
        <p:sp>
          <p:nvSpPr>
            <p:cNvPr id="12" name="직사각형 11"/>
            <p:cNvSpPr/>
            <p:nvPr/>
          </p:nvSpPr>
          <p:spPr>
            <a:xfrm>
              <a:off x="3714744" y="1714488"/>
              <a:ext cx="1571636" cy="15716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27365" y="1851957"/>
              <a:ext cx="950682" cy="12193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2400" b="1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강현</a:t>
              </a:r>
              <a:endParaRPr lang="ko-KR" altLang="en-US" sz="24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632212" y="3626031"/>
            <a:ext cx="1211596" cy="595057"/>
            <a:chOff x="6286512" y="1714488"/>
            <a:chExt cx="1571636" cy="1571636"/>
          </a:xfrm>
          <a:solidFill>
            <a:schemeClr val="tx2">
              <a:lumMod val="50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6286512" y="1714488"/>
              <a:ext cx="1571636" cy="15716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98562" y="1851957"/>
              <a:ext cx="950682" cy="1219327"/>
            </a:xfrm>
            <a:prstGeom prst="rect">
              <a:avLst/>
            </a:prstGeom>
            <a:grp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2400" b="1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명주</a:t>
              </a:r>
              <a:endParaRPr lang="ko-KR" altLang="en-US" sz="24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cxnSp>
        <p:nvCxnSpPr>
          <p:cNvPr id="17" name="직선 연결선 16"/>
          <p:cNvCxnSpPr/>
          <p:nvPr/>
        </p:nvCxnSpPr>
        <p:spPr>
          <a:xfrm>
            <a:off x="4628611" y="1196752"/>
            <a:ext cx="13809" cy="446449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6024700" y="3621269"/>
            <a:ext cx="1211596" cy="595057"/>
            <a:chOff x="6286512" y="1714488"/>
            <a:chExt cx="1571636" cy="1571636"/>
          </a:xfrm>
          <a:solidFill>
            <a:schemeClr val="tx2">
              <a:lumMod val="50000"/>
            </a:schemeClr>
          </a:solidFill>
        </p:grpSpPr>
        <p:sp>
          <p:nvSpPr>
            <p:cNvPr id="22" name="직사각형 21"/>
            <p:cNvSpPr/>
            <p:nvPr/>
          </p:nvSpPr>
          <p:spPr>
            <a:xfrm>
              <a:off x="6286512" y="1714488"/>
              <a:ext cx="1571636" cy="15716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594275" y="1874682"/>
              <a:ext cx="950682" cy="1219327"/>
            </a:xfrm>
            <a:prstGeom prst="rect">
              <a:avLst/>
            </a:prstGeom>
            <a:grp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2400" b="1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진환</a:t>
              </a:r>
              <a:endParaRPr lang="ko-KR" altLang="en-US" sz="24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12289" y="4384082"/>
            <a:ext cx="44597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지독하게 이해가 안 갔습니다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곳에 오기 전까지 살면서 딱히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멍청하다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 느낀 적은 없었는데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역시 우물 안 개구리였습니다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약 한 달여를 코딩과의 결투에서 이긴 조원들 축하 드립니다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누추한 제 코딩을 증축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사실 개축이나 다름없는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해주고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돌아가는 머리에 설명해준 팀장 유성오빠에게 너무 미안하고 고맙습니다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이제 또 다른 봉우리를 넘을 차례가 오지만 수 많은 봉우리 중 첫 번을 넘어가고 있다는 것엔 변함이 없습니다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짧지 않은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개월 가량의 인연입니다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서로에게 좋은 운이 작용해 다음 번 만남에도 다시 좋은 기운이 모두에게 찾아왔으면 좋겠습니다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5530" y="2291206"/>
            <a:ext cx="41764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저를 비롯한 모든 팀원들이 웹 개발에 대한 이해와 기술적인 발전을 돕게 해 준 즐거운 경험이었습니다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개인적으로는 개발 하면서 느낄 수 있는 기획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데이터의 가공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그리고 팀워크에 대한 여러 어려움과 앞으로 그걸 해결해 나갈 많은 영감을 얻게 해 준 프로젝트였습니다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52726" y="2106539"/>
            <a:ext cx="41764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때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보다는 부담이 덜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됬습니다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하지만 팀프로젝트도 팀프로젝트인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만큼 우리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팀원에서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피해를 주지는 말아야겠다는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생각이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컸습니다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 나름 열심히 했다고는 생각하는데 많이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부족했습니다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기간 동안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도와준 분들에게 감사하게 생각합니다</a:t>
            </a:r>
          </a:p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특히 팀장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유성이에게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많은걸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배웠습니다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끝으로 교수님과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 반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수고 많이 하셨습니다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.good luck.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04978" y="4396590"/>
            <a:ext cx="41764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이번 프로젝트는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보다는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라는 생각으로 책임감을 가지고 임했다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최고의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결과물 보다는 최선을 다한 결과물을 만들려고 노력했다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단순히 코딩을 하는 것 만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중요한 것이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아니라 팀으로서의 나의 역할과 한 팀의 팀원으로서 개발하는 법을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배웠다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지금까지 배웠던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MVC2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모델로 개발하는 과정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자바스크립트의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 등을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다시 한번 공부하는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시간이었고 부트스트랩의 사용 방법 등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다양한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방법을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공부하는 유익한 시간이었다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468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8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9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1171</TotalTime>
  <Words>3954</Words>
  <Application>Microsoft Office PowerPoint</Application>
  <PresentationFormat>화면 슬라이드 쇼(4:3)</PresentationFormat>
  <Paragraphs>821</Paragraphs>
  <Slides>98</Slides>
  <Notes>16</Notes>
  <HiddenSlides>0</HiddenSlides>
  <MMClips>0</MMClips>
  <ScaleCrop>false</ScaleCrop>
  <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98</vt:i4>
      </vt:variant>
    </vt:vector>
  </HeadingPairs>
  <TitlesOfParts>
    <vt:vector size="101" baseType="lpstr">
      <vt:lpstr>Office 테마</vt:lpstr>
      <vt:lpstr>8_Office 테마</vt:lpstr>
      <vt:lpstr>9_Office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GP</dc:creator>
  <cp:lastModifiedBy>alfo7-15</cp:lastModifiedBy>
  <cp:revision>159</cp:revision>
  <dcterms:created xsi:type="dcterms:W3CDTF">2016-04-25T10:19:54Z</dcterms:created>
  <dcterms:modified xsi:type="dcterms:W3CDTF">2017-07-14T06:43:02Z</dcterms:modified>
</cp:coreProperties>
</file>